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354" r:id="rId2"/>
    <p:sldId id="360" r:id="rId3"/>
    <p:sldId id="472" r:id="rId4"/>
    <p:sldId id="395" r:id="rId5"/>
    <p:sldId id="475" r:id="rId6"/>
    <p:sldId id="509" r:id="rId7"/>
    <p:sldId id="510" r:id="rId8"/>
    <p:sldId id="511" r:id="rId9"/>
    <p:sldId id="512" r:id="rId10"/>
    <p:sldId id="483" r:id="rId11"/>
    <p:sldId id="485" r:id="rId12"/>
    <p:sldId id="487" r:id="rId13"/>
    <p:sldId id="489" r:id="rId14"/>
    <p:sldId id="491" r:id="rId15"/>
    <p:sldId id="492" r:id="rId16"/>
    <p:sldId id="493" r:id="rId17"/>
    <p:sldId id="513" r:id="rId18"/>
    <p:sldId id="514" r:id="rId19"/>
    <p:sldId id="503" r:id="rId20"/>
    <p:sldId id="504" r:id="rId21"/>
    <p:sldId id="505" r:id="rId22"/>
    <p:sldId id="507" r:id="rId23"/>
    <p:sldId id="508" r:id="rId24"/>
    <p:sldId id="515" r:id="rId25"/>
    <p:sldId id="343" r:id="rId26"/>
  </p:sldIdLst>
  <p:sldSz cx="9144000" cy="6858000" type="screen4x3"/>
  <p:notesSz cx="6797675" cy="9856788"/>
  <p:defaultTextStyle>
    <a:defPPr>
      <a:defRPr lang="cs-CZ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000000"/>
    <a:srgbClr val="26741A"/>
    <a:srgbClr val="66A850"/>
    <a:srgbClr val="66A150"/>
    <a:srgbClr val="1E6414"/>
    <a:srgbClr val="66AA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6" autoAdjust="0"/>
    <p:restoredTop sz="94737" autoAdjust="0"/>
  </p:normalViewPr>
  <p:slideViewPr>
    <p:cSldViewPr>
      <p:cViewPr>
        <p:scale>
          <a:sx n="74" d="100"/>
          <a:sy n="74" d="100"/>
        </p:scale>
        <p:origin x="-16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1488"/>
            <a:ext cx="2944813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61488"/>
            <a:ext cx="2944813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0CB8F8D-0252-4A23-B755-486503677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841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39775"/>
            <a:ext cx="4929187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1538"/>
            <a:ext cx="5438775" cy="4435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44813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61488"/>
            <a:ext cx="2944813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B18A45D-CE67-40BD-BBCF-D3007C8DF4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527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D3C6CFC-3B75-436D-B9D0-9E372B9C2DAD}" type="slidenum">
              <a:rPr lang="cs-CZ" smtClean="0">
                <a:latin typeface="Arial" charset="0"/>
              </a:rPr>
              <a:pPr/>
              <a:t>1</a:t>
            </a:fld>
            <a:endParaRPr lang="cs-CZ" smtClean="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pozadi_zelene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4"/>
          <p:cNvSpPr>
            <a:spLocks noChangeArrowheads="1"/>
          </p:cNvSpPr>
          <p:nvPr/>
        </p:nvSpPr>
        <p:spPr bwMode="auto">
          <a:xfrm>
            <a:off x="76200" y="3141663"/>
            <a:ext cx="8915400" cy="69850"/>
          </a:xfrm>
          <a:prstGeom prst="chevron">
            <a:avLst>
              <a:gd name="adj" fmla="val 3190909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26" descr="CITRUS2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1713" y="6102350"/>
            <a:ext cx="1792287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8" descr="Clipboard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484438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9"/>
          <p:cNvSpPr>
            <a:spLocks noChangeArrowheads="1"/>
          </p:cNvSpPr>
          <p:nvPr userDrawn="1"/>
        </p:nvSpPr>
        <p:spPr bwMode="auto">
          <a:xfrm>
            <a:off x="0" y="0"/>
            <a:ext cx="3203575" cy="1268413"/>
          </a:xfrm>
          <a:prstGeom prst="rect">
            <a:avLst/>
          </a:prstGeom>
          <a:gradFill rotWithShape="1">
            <a:gsLst>
              <a:gs pos="0">
                <a:srgbClr val="669950">
                  <a:alpha val="0"/>
                </a:srgbClr>
              </a:gs>
              <a:gs pos="100000">
                <a:srgbClr val="5D8B49">
                  <a:alpha val="95000"/>
                </a:srgbClr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30"/>
          <p:cNvSpPr>
            <a:spLocks noChangeArrowheads="1"/>
          </p:cNvSpPr>
          <p:nvPr userDrawn="1"/>
        </p:nvSpPr>
        <p:spPr bwMode="auto">
          <a:xfrm>
            <a:off x="114300" y="1268413"/>
            <a:ext cx="8915400" cy="73025"/>
          </a:xfrm>
          <a:prstGeom prst="chevron">
            <a:avLst>
              <a:gd name="adj" fmla="val 3052174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557338"/>
            <a:ext cx="7772400" cy="1295400"/>
          </a:xfrm>
        </p:spPr>
        <p:txBody>
          <a:bodyPr/>
          <a:lstStyle>
            <a:lvl1pPr algn="ctr">
              <a:defRPr sz="3800"/>
            </a:lvl1pPr>
          </a:lstStyle>
          <a:p>
            <a:pPr lvl="0"/>
            <a:r>
              <a:rPr lang="en-CA" noProof="0" smtClean="0"/>
              <a:t>Klepnutím upravíte styl předlohy nadpisu.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/>
              <a:buNone/>
              <a:defRPr/>
            </a:lvl1pPr>
          </a:lstStyle>
          <a:p>
            <a:pPr lvl="0"/>
            <a:r>
              <a:rPr lang="en-CA" noProof="0" smtClean="0"/>
              <a:t>Klepnutím upravíte styl předlohy podnadpisu.</a:t>
            </a: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r>
              <a:rPr lang="cs-CZ"/>
              <a:t>13. března 2013</a:t>
            </a:r>
            <a:endParaRPr lang="en-CA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84563" y="6248400"/>
            <a:ext cx="3895725" cy="609600"/>
          </a:xfrm>
        </p:spPr>
        <p:txBody>
          <a:bodyPr/>
          <a:lstStyle>
            <a:lvl1pPr>
              <a:defRPr sz="15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64EA493A-6BED-423D-ABB5-ADAF964C4AC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13. března 2013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3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A9F7B-E514-4DD4-AC97-945CD0A9633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75475" y="0"/>
            <a:ext cx="2097088" cy="60102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4213" y="0"/>
            <a:ext cx="6138862" cy="60102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13. března 2013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3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EC82E-261E-4C2C-99E5-3E8B3008C4F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13. března 2013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3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C631C-3EBA-4A6A-A795-6331B61B5E9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13. března 2013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3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8B58E-EC79-4FC8-859E-E3B5584AAEA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4213" y="1773238"/>
            <a:ext cx="3810000" cy="4237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773238"/>
            <a:ext cx="3810000" cy="4237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13. března 2013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3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DD669-335C-430C-BFE6-36D3F0A1F02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13. března 2013</a:t>
            </a:r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3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6ACFA-40AF-4D5E-99A4-AD56893C931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13. března 2013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3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54B5D-B990-4450-A676-20AE0FA877F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13. března 2013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3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2DBDF-CFDB-41A8-A6E5-C49876A75E0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13. března 2013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3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0F4E1-404A-4A2E-8DEF-B137E3463CB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13. března 2013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3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98296-F6DA-4C22-9C0B-9E342AAFAD5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AA50"/>
            </a:gs>
            <a:gs pos="50000">
              <a:srgbClr val="1E6414"/>
            </a:gs>
            <a:gs pos="100000">
              <a:srgbClr val="66AA5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zadi_zelene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132138" y="0"/>
            <a:ext cx="59404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 předlohy nadpisu.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773238"/>
            <a:ext cx="7772400" cy="423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styly předlohy textu.</a:t>
            </a:r>
          </a:p>
          <a:p>
            <a:pPr lvl="1"/>
            <a:r>
              <a:rPr lang="en-CA" smtClean="0"/>
              <a:t> Druhá úroveň</a:t>
            </a:r>
          </a:p>
          <a:p>
            <a:pPr lvl="2"/>
            <a:r>
              <a:rPr lang="en-CA" smtClean="0"/>
              <a:t>Třetí úroveň</a:t>
            </a:r>
          </a:p>
          <a:p>
            <a:pPr lvl="3"/>
            <a:r>
              <a:rPr lang="en-CA" smtClean="0"/>
              <a:t> Čtvrtá úroveň</a:t>
            </a:r>
          </a:p>
          <a:p>
            <a:pPr lvl="4"/>
            <a:r>
              <a:rPr lang="en-CA" smtClean="0"/>
              <a:t>Pátá úroveň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600" i="1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cs-CZ"/>
              <a:t>13. března 2013</a:t>
            </a:r>
            <a:endParaRPr 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68663" y="6284913"/>
            <a:ext cx="3895725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3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  <a:cs typeface="Arial" pitchFamily="34" charset="0"/>
            </a:endParaRP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/>
            </a:lvl1pPr>
          </a:lstStyle>
          <a:p>
            <a:pPr>
              <a:defRPr/>
            </a:pPr>
            <a:fld id="{49C99EFF-4B77-47F9-9E5D-E62D6E2212F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114300" y="1268413"/>
            <a:ext cx="8915400" cy="73025"/>
          </a:xfrm>
          <a:prstGeom prst="chevron">
            <a:avLst>
              <a:gd name="adj" fmla="val 3052174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33" name="Picture 13" descr="Clipboard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6094413"/>
            <a:ext cx="1979612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8" descr="Clipboard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2484438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Rectangle 19"/>
          <p:cNvSpPr>
            <a:spLocks noChangeArrowheads="1"/>
          </p:cNvSpPr>
          <p:nvPr userDrawn="1"/>
        </p:nvSpPr>
        <p:spPr bwMode="auto">
          <a:xfrm>
            <a:off x="0" y="0"/>
            <a:ext cx="3203575" cy="1268413"/>
          </a:xfrm>
          <a:prstGeom prst="rect">
            <a:avLst/>
          </a:prstGeom>
          <a:gradFill rotWithShape="1">
            <a:gsLst>
              <a:gs pos="0">
                <a:srgbClr val="669950">
                  <a:alpha val="0"/>
                </a:srgbClr>
              </a:gs>
              <a:gs pos="100000">
                <a:srgbClr val="5D8B49">
                  <a:alpha val="95000"/>
                </a:srgbClr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</p:sldLayoutIdLst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 animBg="1"/>
    </p:bld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kumimoji="1" sz="3400" b="1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kumimoji="1" sz="3400" b="1" i="1">
          <a:solidFill>
            <a:schemeClr val="tx2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kumimoji="1" sz="3400" b="1" i="1">
          <a:solidFill>
            <a:schemeClr val="tx2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kumimoji="1" sz="3400" b="1" i="1">
          <a:solidFill>
            <a:schemeClr val="tx2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kumimoji="1" sz="3400" b="1" i="1">
          <a:solidFill>
            <a:schemeClr val="tx2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kumimoji="1" sz="3400" b="1" i="1">
          <a:solidFill>
            <a:schemeClr val="tx2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kumimoji="1" sz="3400" b="1" i="1">
          <a:solidFill>
            <a:schemeClr val="tx2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kumimoji="1" sz="3400" b="1" i="1">
          <a:solidFill>
            <a:schemeClr val="tx2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kumimoji="1" sz="3400" b="1" i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u"/>
        <a:defRPr kumimoji="1"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arlett" pitchFamily="2" charset="2"/>
        <a:buChar char="h"/>
        <a:defRPr kumimoji="1"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1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pi.gov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0438"/>
            <a:ext cx="9144000" cy="2112962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2800" b="1" smtClean="0">
                <a:solidFill>
                  <a:srgbClr val="FFFF99"/>
                </a:solidFill>
              </a:rPr>
              <a:t>Ing. Martin Klanica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800" b="1" smtClean="0">
              <a:solidFill>
                <a:srgbClr val="FFFF99"/>
              </a:solidFill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1800" b="1" smtClean="0">
                <a:solidFill>
                  <a:srgbClr val="FFFF99"/>
                </a:solidFill>
              </a:rPr>
              <a:t>Vrchní ředitel sekce kontrolní a právní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1800" b="1" smtClean="0">
                <a:solidFill>
                  <a:srgbClr val="FFFF99"/>
                </a:solidFill>
              </a:rPr>
              <a:t>Ústřední inspektorát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1800" b="1" smtClean="0">
                <a:solidFill>
                  <a:srgbClr val="FFFF99"/>
                </a:solidFill>
              </a:rPr>
              <a:t>Státní zemědělská a potravinářská inspekce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sz="1800" b="1" smtClean="0">
                <a:solidFill>
                  <a:srgbClr val="FFFF99"/>
                </a:solidFill>
              </a:rPr>
              <a:t>Česká republika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2000" smtClean="0">
              <a:solidFill>
                <a:srgbClr val="FFFF99"/>
              </a:solidFill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sz="1000" smtClean="0">
              <a:solidFill>
                <a:srgbClr val="FFFF99"/>
              </a:solidFill>
            </a:endParaRPr>
          </a:p>
        </p:txBody>
      </p:sp>
      <p:sp>
        <p:nvSpPr>
          <p:cNvPr id="13315" name="Nadpis 1"/>
          <p:cNvSpPr>
            <a:spLocks noGrp="1"/>
          </p:cNvSpPr>
          <p:nvPr>
            <p:ph type="ctrTitle"/>
          </p:nvPr>
        </p:nvSpPr>
        <p:spPr>
          <a:xfrm>
            <a:off x="0" y="1557338"/>
            <a:ext cx="9144000" cy="1008062"/>
          </a:xfrm>
        </p:spPr>
        <p:txBody>
          <a:bodyPr/>
          <a:lstStyle/>
          <a:p>
            <a:r>
              <a:rPr lang="cs-CZ" sz="3200" smtClean="0"/>
              <a:t>Aktuální problematika kontrolní činnosti SZPI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32138" y="6248400"/>
            <a:ext cx="4248150" cy="609600"/>
          </a:xfrm>
        </p:spPr>
        <p:txBody>
          <a:bodyPr/>
          <a:lstStyle/>
          <a:p>
            <a:pPr>
              <a:defRPr/>
            </a:pPr>
            <a:r>
              <a:rPr lang="cs-CZ" dirty="0"/>
              <a:t>40. ročník Země živitelka České Budějovice 2013</a:t>
            </a:r>
            <a:endParaRPr lang="en-CA" sz="1400" dirty="0">
              <a:latin typeface="+mn-lt"/>
            </a:endParaRPr>
          </a:p>
        </p:txBody>
      </p:sp>
      <p:sp>
        <p:nvSpPr>
          <p:cNvPr id="13317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179388" y="6237288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F3168B3-4B64-4A20-BB29-0A41C3D63558}" type="slidenum">
              <a:rPr lang="en-CA" smtClean="0"/>
              <a:pPr/>
              <a:t>1</a:t>
            </a:fld>
            <a:endParaRPr lang="en-CA" smtClean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2339975" y="0"/>
            <a:ext cx="6732588" cy="1295400"/>
          </a:xfrm>
        </p:spPr>
        <p:txBody>
          <a:bodyPr/>
          <a:lstStyle/>
          <a:p>
            <a:r>
              <a:rPr lang="cs-CZ" smtClean="0"/>
              <a:t>Nedostatky  v maloobchodu - I. </a:t>
            </a:r>
          </a:p>
        </p:txBody>
      </p:sp>
      <p:sp>
        <p:nvSpPr>
          <p:cNvPr id="22531" name="Zástupný symbol pro obsah 3"/>
          <p:cNvSpPr>
            <a:spLocks noGrp="1"/>
          </p:cNvSpPr>
          <p:nvPr>
            <p:ph idx="1"/>
          </p:nvPr>
        </p:nvSpPr>
        <p:spPr>
          <a:xfrm>
            <a:off x="323850" y="1827213"/>
            <a:ext cx="8277225" cy="3444875"/>
          </a:xfrm>
        </p:spPr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Povinné údaje nebyly v českém jazyce</a:t>
            </a:r>
          </a:p>
          <a:p>
            <a:endParaRPr lang="cs-CZ" dirty="0" smtClean="0">
              <a:solidFill>
                <a:srgbClr val="FFFF00"/>
              </a:solidFill>
            </a:endParaRPr>
          </a:p>
          <a:p>
            <a:r>
              <a:rPr lang="cs-CZ" dirty="0" smtClean="0">
                <a:solidFill>
                  <a:srgbClr val="FFFF00"/>
                </a:solidFill>
              </a:rPr>
              <a:t>Chyby při přepisování údajů z etiket velkoobjemových balení dodaných výrobcem na dílčí balené či zabalené výrobky maloobchodem</a:t>
            </a:r>
          </a:p>
          <a:p>
            <a:endParaRPr lang="cs-CZ" dirty="0" smtClean="0">
              <a:solidFill>
                <a:srgbClr val="FFFF00"/>
              </a:solidFill>
            </a:endParaRPr>
          </a:p>
          <a:p>
            <a:r>
              <a:rPr lang="cs-CZ" dirty="0" smtClean="0">
                <a:solidFill>
                  <a:srgbClr val="FFFF00"/>
                </a:solidFill>
              </a:rPr>
              <a:t>neúplné označování  - absence některých povinných údajů potravin zabalených a nebalených</a:t>
            </a:r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2253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-31750" y="6400800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2859242-A73A-4E1B-B402-CE0CD31C5522}" type="slidenum">
              <a:rPr lang="en-CA" smtClean="0"/>
              <a:pPr/>
              <a:t>10</a:t>
            </a:fld>
            <a:endParaRPr lang="en-CA" smtClean="0"/>
          </a:p>
        </p:txBody>
      </p:sp>
      <p:sp>
        <p:nvSpPr>
          <p:cNvPr id="22534" name="Obdélník 2"/>
          <p:cNvSpPr>
            <a:spLocks noChangeArrowheads="1"/>
          </p:cNvSpPr>
          <p:nvPr/>
        </p:nvSpPr>
        <p:spPr bwMode="auto">
          <a:xfrm>
            <a:off x="323850" y="1322388"/>
            <a:ext cx="36544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b="1">
                <a:solidFill>
                  <a:srgbClr val="FFC000"/>
                </a:solidFill>
              </a:rPr>
              <a:t>nesprávné označování </a:t>
            </a:r>
          </a:p>
        </p:txBody>
      </p:sp>
    </p:spTree>
  </p:cSld>
  <p:clrMapOvr>
    <a:masterClrMapping/>
  </p:clrMapOvr>
  <p:transition spd="med"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2051050" y="0"/>
            <a:ext cx="7021513" cy="1052513"/>
          </a:xfrm>
        </p:spPr>
        <p:txBody>
          <a:bodyPr/>
          <a:lstStyle/>
          <a:p>
            <a:r>
              <a:rPr lang="cs-CZ" smtClean="0"/>
              <a:t>Nedostatky v maloobchodu – II.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73238"/>
            <a:ext cx="9144000" cy="4237037"/>
          </a:xfrm>
        </p:spPr>
        <p:txBody>
          <a:bodyPr/>
          <a:lstStyle/>
          <a:p>
            <a:pPr>
              <a:buFont typeface="Monotype Sorts"/>
              <a:buChar char="u"/>
              <a:defRPr/>
            </a:pPr>
            <a:r>
              <a:rPr lang="cs-CZ" u="sng" dirty="0"/>
              <a:t>klamavé pozměňování DP/DMT</a:t>
            </a:r>
            <a:endParaRPr lang="cs-CZ" dirty="0"/>
          </a:p>
          <a:p>
            <a:pPr marL="0" indent="0">
              <a:buFont typeface="Monotype Sorts"/>
              <a:buNone/>
              <a:defRPr/>
            </a:pPr>
            <a:r>
              <a:rPr lang="cs-CZ" sz="1600" dirty="0"/>
              <a:t>např. porušení/poškození/odstranění/smazání/vyškrabání/přelepení </a:t>
            </a:r>
            <a:r>
              <a:rPr lang="cs-CZ" sz="1600" dirty="0" smtClean="0"/>
              <a:t>DP/DMT; i opakovaně</a:t>
            </a:r>
            <a:endParaRPr lang="cs-CZ" sz="1600" dirty="0"/>
          </a:p>
          <a:p>
            <a:pPr>
              <a:buFont typeface="Monotype Sorts"/>
              <a:buChar char="u"/>
              <a:defRPr/>
            </a:pPr>
            <a:r>
              <a:rPr lang="cs-CZ" u="sng" dirty="0"/>
              <a:t>záměrné prodlužování DP u velkoobjemových balení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Font typeface="Monotype Sorts"/>
              <a:buNone/>
              <a:defRPr/>
            </a:pPr>
            <a:r>
              <a:rPr lang="cs-CZ" sz="1600" dirty="0" smtClean="0"/>
              <a:t>potraviny </a:t>
            </a:r>
            <a:r>
              <a:rPr lang="cs-CZ" sz="1600" dirty="0"/>
              <a:t>byly prodávány v úseku obslužného pultu a spotřebitel byl uváděn v omyl informací o datu spotřeby uvedených </a:t>
            </a:r>
            <a:r>
              <a:rPr lang="cs-CZ" sz="1600" dirty="0" smtClean="0"/>
              <a:t>výrobků</a:t>
            </a:r>
            <a:endParaRPr lang="cs-CZ" sz="1600" dirty="0"/>
          </a:p>
          <a:p>
            <a:pPr marL="0" indent="0">
              <a:buFont typeface="Monotype Sorts"/>
              <a:buNone/>
              <a:defRPr/>
            </a:pPr>
            <a:r>
              <a:rPr lang="cs-CZ" sz="1600" dirty="0"/>
              <a:t>např. prodlužování DP u masných výrobků</a:t>
            </a:r>
          </a:p>
          <a:p>
            <a:pPr marL="0" indent="0">
              <a:buFont typeface="Monotype Sorts"/>
              <a:buNone/>
              <a:defRPr/>
            </a:pPr>
            <a:r>
              <a:rPr lang="cs-CZ" sz="1600" dirty="0"/>
              <a:t>např. prodlužování DP u sýrů</a:t>
            </a:r>
          </a:p>
          <a:p>
            <a:pPr marL="0" indent="0">
              <a:buFont typeface="Monotype Sorts"/>
              <a:buNone/>
              <a:defRPr/>
            </a:pPr>
            <a:r>
              <a:rPr lang="cs-CZ" sz="1600" dirty="0"/>
              <a:t>např. prodlužování DP u výrobků studené kuchyně</a:t>
            </a:r>
          </a:p>
          <a:p>
            <a:pPr>
              <a:buFont typeface="Monotype Sorts"/>
              <a:buChar char="u"/>
              <a:defRPr/>
            </a:pPr>
            <a:r>
              <a:rPr lang="cs-CZ" u="sng" dirty="0"/>
              <a:t>prošlé DP</a:t>
            </a:r>
            <a:endParaRPr lang="cs-CZ" dirty="0"/>
          </a:p>
          <a:p>
            <a:pPr>
              <a:buFont typeface="Monotype Sorts"/>
              <a:buChar char="u"/>
              <a:defRPr/>
            </a:pPr>
            <a:r>
              <a:rPr lang="cs-CZ" u="sng" dirty="0"/>
              <a:t>prodej potravin s prošlým DMT neodděleně od ostatních potravin stejného druhu</a:t>
            </a:r>
            <a:endParaRPr lang="cs-CZ" dirty="0"/>
          </a:p>
          <a:p>
            <a:pPr>
              <a:buFont typeface="Monotype Sorts"/>
              <a:buChar char="u"/>
              <a:defRPr/>
            </a:pPr>
            <a:r>
              <a:rPr lang="cs-CZ" u="sng" dirty="0"/>
              <a:t>dvojí údaj o době </a:t>
            </a:r>
            <a:r>
              <a:rPr lang="cs-CZ" u="sng" dirty="0" smtClean="0"/>
              <a:t>spotřeby</a:t>
            </a:r>
            <a:endParaRPr lang="cs-CZ" dirty="0"/>
          </a:p>
          <a:p>
            <a:pPr>
              <a:buFont typeface="Monotype Sorts"/>
              <a:buChar char="u"/>
              <a:defRPr/>
            </a:pPr>
            <a:r>
              <a:rPr lang="cs-CZ" u="sng" dirty="0"/>
              <a:t>vícečetné opakování výše uvedených praktik</a:t>
            </a:r>
            <a:endParaRPr lang="cs-CZ" dirty="0"/>
          </a:p>
          <a:p>
            <a:pPr marL="0" indent="0">
              <a:buFont typeface="Monotype Sorts"/>
              <a:buNone/>
              <a:defRPr/>
            </a:pP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23557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388100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57D9C9A-051E-4860-B1DC-18B11C6F7CA3}" type="slidenum">
              <a:rPr lang="en-CA" smtClean="0"/>
              <a:pPr/>
              <a:t>11</a:t>
            </a:fld>
            <a:endParaRPr lang="en-CA" smtClean="0"/>
          </a:p>
        </p:txBody>
      </p:sp>
      <p:sp>
        <p:nvSpPr>
          <p:cNvPr id="4" name="Obdélník 3"/>
          <p:cNvSpPr/>
          <p:nvPr/>
        </p:nvSpPr>
        <p:spPr>
          <a:xfrm>
            <a:off x="74613" y="1341438"/>
            <a:ext cx="2797175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chemeClr val="tx2">
                    <a:lumMod val="75000"/>
                  </a:schemeClr>
                </a:solidFill>
              </a:rPr>
              <a:t>Oblast  DP/DMT</a:t>
            </a:r>
          </a:p>
        </p:txBody>
      </p:sp>
    </p:spTree>
  </p:cSld>
  <p:clrMapOvr>
    <a:masterClrMapping/>
  </p:clrMapOvr>
  <p:transition spd="med"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1763713" y="0"/>
            <a:ext cx="7308850" cy="981075"/>
          </a:xfrm>
        </p:spPr>
        <p:txBody>
          <a:bodyPr/>
          <a:lstStyle/>
          <a:p>
            <a:r>
              <a:rPr lang="cs-CZ" smtClean="0"/>
              <a:t>Nedostatky v maloobchodu – III. 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684213" y="3213100"/>
            <a:ext cx="7772400" cy="2797175"/>
          </a:xfrm>
        </p:spPr>
        <p:txBody>
          <a:bodyPr/>
          <a:lstStyle/>
          <a:p>
            <a:r>
              <a:rPr lang="cs-CZ" smtClean="0"/>
              <a:t>např. česká vlajka na dovezeném výrobku </a:t>
            </a:r>
          </a:p>
          <a:p>
            <a:r>
              <a:rPr lang="cs-CZ" smtClean="0"/>
              <a:t>např. sunary, jogurty a jogurtové výrobky zahraničního původu nabízeny s klamavým označením „Česká kvalita“ </a:t>
            </a:r>
          </a:p>
          <a:p>
            <a:r>
              <a:rPr lang="cs-CZ" smtClean="0"/>
              <a:t>např. klamavé vyobrazení zahraničních státních symbolů na výrobcích české provenience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24581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C2A1353-9D68-46D5-9256-FC57385BC3A7}" type="slidenum">
              <a:rPr lang="en-CA" smtClean="0"/>
              <a:pPr/>
              <a:t>12</a:t>
            </a:fld>
            <a:endParaRPr lang="en-CA" smtClean="0"/>
          </a:p>
        </p:txBody>
      </p:sp>
      <p:sp>
        <p:nvSpPr>
          <p:cNvPr id="24582" name="Obdélník 2"/>
          <p:cNvSpPr>
            <a:spLocks noChangeArrowheads="1"/>
          </p:cNvSpPr>
          <p:nvPr/>
        </p:nvSpPr>
        <p:spPr bwMode="auto">
          <a:xfrm>
            <a:off x="468313" y="1700213"/>
            <a:ext cx="75596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>
                <a:solidFill>
                  <a:srgbClr val="FFFF00"/>
                </a:solidFill>
              </a:rPr>
              <a:t>Používání klamavých symbolů z hlediska země původu potraviny</a:t>
            </a:r>
          </a:p>
        </p:txBody>
      </p:sp>
    </p:spTree>
  </p:cSld>
  <p:clrMapOvr>
    <a:masterClrMapping/>
  </p:clrMapOvr>
  <p:transition spd="med"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1042988" y="0"/>
            <a:ext cx="8029575" cy="1125538"/>
          </a:xfrm>
        </p:spPr>
        <p:txBody>
          <a:bodyPr/>
          <a:lstStyle/>
          <a:p>
            <a:r>
              <a:rPr lang="cs-CZ" sz="3200" smtClean="0"/>
              <a:t>Nedostatky v maloobchodu – IV.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Nedodržování  požadavků na jakost u OZ, suchých skořápkových plodů, hub a brambor </a:t>
            </a:r>
            <a:r>
              <a:rPr lang="cs-CZ" sz="2400" dirty="0" smtClean="0"/>
              <a:t>(výskyt plísně, hniloba, nedostatky v deklaraci země původu, ne/uvedení třídy jakosti)</a:t>
            </a:r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Nedodržení </a:t>
            </a:r>
            <a:r>
              <a:rPr lang="cs-CZ" sz="2400" b="1" dirty="0">
                <a:solidFill>
                  <a:schemeClr val="tx2">
                    <a:lumMod val="75000"/>
                  </a:schemeClr>
                </a:solidFill>
              </a:rPr>
              <a:t>podmínek úchovy/skladování potravin </a:t>
            </a:r>
            <a:r>
              <a:rPr lang="cs-CZ" sz="2400" dirty="0" smtClean="0"/>
              <a:t>(nedodržení </a:t>
            </a:r>
            <a:r>
              <a:rPr lang="cs-CZ" sz="2400" dirty="0"/>
              <a:t>teplot - nejčastěji zjišťovaný nedostatek </a:t>
            </a:r>
            <a:r>
              <a:rPr lang="cs-CZ" sz="2400" dirty="0" smtClean="0"/>
              <a:t>vůbec)</a:t>
            </a:r>
            <a:endParaRPr lang="cs-CZ" sz="2400" dirty="0"/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endParaRPr lang="cs-CZ" sz="2400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25605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323850" y="6237288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6268CE7-0F59-46F4-887F-0AE9BFF2FD80}" type="slidenum">
              <a:rPr lang="en-CA" smtClean="0"/>
              <a:pPr/>
              <a:t>13</a:t>
            </a:fld>
            <a:endParaRPr lang="en-CA" smtClean="0"/>
          </a:p>
        </p:txBody>
      </p:sp>
    </p:spTree>
  </p:cSld>
  <p:clrMapOvr>
    <a:masterClrMapping/>
  </p:clrMapOvr>
  <p:transition spd="med">
    <p:circl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1331913" y="-1588"/>
            <a:ext cx="7667625" cy="909638"/>
          </a:xfrm>
        </p:spPr>
        <p:txBody>
          <a:bodyPr/>
          <a:lstStyle/>
          <a:p>
            <a:r>
              <a:rPr lang="cs-CZ" sz="3200" smtClean="0"/>
              <a:t>Nedostatky v maloobchodu – V.</a:t>
            </a:r>
            <a:endParaRPr lang="cs-CZ" smtClean="0"/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cs-CZ" sz="3200" b="1" dirty="0" smtClean="0">
                <a:solidFill>
                  <a:schemeClr val="tx2">
                    <a:lumMod val="75000"/>
                  </a:schemeClr>
                </a:solidFill>
              </a:rPr>
              <a:t>Klamavý  prodej náhražek mléčných výrobků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 smtClean="0"/>
              <a:t>např. směsný tuk – označen regálovým štítkem klamavě jako máslo (opakovaně)</a:t>
            </a:r>
          </a:p>
          <a:p>
            <a:pPr>
              <a:defRPr/>
            </a:pPr>
            <a:r>
              <a:rPr lang="cs-CZ" dirty="0" smtClean="0"/>
              <a:t>např. náhražky (alternativy či substituenty mléčného výrobku) nenabízeny odděleně od mléčných výrobků (opakovaně)</a:t>
            </a:r>
          </a:p>
          <a:p>
            <a:pPr>
              <a:defRPr/>
            </a:pPr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2662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468313" y="6237288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777A46E-6F63-4C51-ACA9-88CE9CC9DE77}" type="slidenum">
              <a:rPr lang="en-CA" smtClean="0"/>
              <a:pPr/>
              <a:t>14</a:t>
            </a:fld>
            <a:endParaRPr lang="en-CA" smtClean="0"/>
          </a:p>
        </p:txBody>
      </p:sp>
    </p:spTree>
  </p:cSld>
  <p:clrMapOvr>
    <a:masterClrMapping/>
  </p:clrMapOvr>
  <p:transition spd="med">
    <p:circl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179388" y="0"/>
            <a:ext cx="8893175" cy="1052513"/>
          </a:xfrm>
        </p:spPr>
        <p:txBody>
          <a:bodyPr/>
          <a:lstStyle/>
          <a:p>
            <a:r>
              <a:rPr lang="cs-CZ" sz="3600" smtClean="0"/>
              <a:t>Nedostatky v maloobchodu – VI.</a:t>
            </a:r>
            <a:endParaRPr lang="cs-CZ" smtClean="0"/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755650" y="2205038"/>
            <a:ext cx="7772400" cy="4237037"/>
          </a:xfrm>
        </p:spPr>
        <p:txBody>
          <a:bodyPr/>
          <a:lstStyle/>
          <a:p>
            <a:r>
              <a:rPr lang="cs-CZ" dirty="0" smtClean="0"/>
              <a:t>Dlouhodobé problémy maloobchodu s plněním svých zákonných povinností vygradovaly nadměrným výskytem hlodavců v posledním období</a:t>
            </a:r>
          </a:p>
          <a:p>
            <a:r>
              <a:rPr lang="cs-CZ" dirty="0" smtClean="0"/>
              <a:t>SZPI nachází stále častěji v regálech obchodních domů stopy po hlodavcích. </a:t>
            </a:r>
          </a:p>
          <a:p>
            <a:r>
              <a:rPr lang="cs-CZ" dirty="0" smtClean="0"/>
              <a:t>Od začátku letošního roku bylo uzavřeno 10 provozoven maloobchodů </a:t>
            </a:r>
          </a:p>
          <a:p>
            <a:r>
              <a:rPr lang="cs-CZ" dirty="0" smtClean="0"/>
              <a:t>Letos jsme již k 20. 8. uzavřeli víc prodejen, než za celý loňský rok dohromady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2765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468313" y="6165850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E582C34D-13EE-483D-A681-55E55A69799C}" type="slidenum">
              <a:rPr lang="en-CA" smtClean="0"/>
              <a:pPr/>
              <a:t>15</a:t>
            </a:fld>
            <a:endParaRPr lang="en-CA" smtClean="0"/>
          </a:p>
        </p:txBody>
      </p:sp>
      <p:sp>
        <p:nvSpPr>
          <p:cNvPr id="27654" name="Obdélník 2"/>
          <p:cNvSpPr>
            <a:spLocks noChangeArrowheads="1"/>
          </p:cNvSpPr>
          <p:nvPr/>
        </p:nvSpPr>
        <p:spPr bwMode="auto">
          <a:xfrm>
            <a:off x="1042988" y="1484313"/>
            <a:ext cx="31146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>
                <a:solidFill>
                  <a:srgbClr val="FF0000"/>
                </a:solidFill>
              </a:rPr>
              <a:t>Výskyt hlodavců</a:t>
            </a:r>
          </a:p>
        </p:txBody>
      </p:sp>
    </p:spTree>
  </p:cSld>
  <p:clrMapOvr>
    <a:masterClrMapping/>
  </p:clrMapOvr>
  <p:transition spd="med"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1403350" y="0"/>
            <a:ext cx="7669213" cy="836613"/>
          </a:xfrm>
        </p:spPr>
        <p:txBody>
          <a:bodyPr/>
          <a:lstStyle/>
          <a:p>
            <a:r>
              <a:rPr lang="cs-CZ" smtClean="0"/>
              <a:t>Přesně takto to nesmí vypadat!!!</a:t>
            </a:r>
          </a:p>
        </p:txBody>
      </p:sp>
      <p:pic>
        <p:nvPicPr>
          <p:cNvPr id="2867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7950" y="1412875"/>
            <a:ext cx="7056438" cy="5292725"/>
          </a:xfr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b="1" dirty="0">
                <a:solidFill>
                  <a:srgbClr val="FF0000"/>
                </a:solidFill>
              </a:rPr>
              <a:t>40. ročník Země živitelka České Budějovice 2013</a:t>
            </a:r>
            <a:endParaRPr lang="en-CA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8677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D048D24-94CC-4923-BB90-CD4BA7C2C6E5}" type="slidenum">
              <a:rPr lang="en-CA" b="1" smtClean="0">
                <a:solidFill>
                  <a:srgbClr val="FF0000"/>
                </a:solidFill>
              </a:rPr>
              <a:pPr/>
              <a:t>16</a:t>
            </a:fld>
            <a:endParaRPr lang="en-CA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circl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Farmářské trhy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Farmářské trhy, ale i výroční, pouťové a další jsou skvělá myšlenka</a:t>
            </a:r>
          </a:p>
          <a:p>
            <a:r>
              <a:rPr lang="cs-CZ" b="1" smtClean="0"/>
              <a:t>Jde o vítanou alternativu nákupního způsobu a chování směrem ke spotřebitelům</a:t>
            </a:r>
          </a:p>
          <a:p>
            <a:r>
              <a:rPr lang="cs-CZ" b="1" smtClean="0"/>
              <a:t>SZPI podpořila od samého začátku prodejce sestavením vodítka pro správný způsob prodeje – tzv. POTRAVINÁŘSKÉ „PATERO“</a:t>
            </a:r>
          </a:p>
          <a:p>
            <a:r>
              <a:rPr lang="cs-CZ" b="1" smtClean="0"/>
              <a:t>Role organizátorů trhů je klíčová – na nich záleží, jaké nastaví podmínky pro prodej</a:t>
            </a:r>
            <a:endParaRPr lang="cs-CZ" smtClean="0"/>
          </a:p>
          <a:p>
            <a:r>
              <a:rPr lang="cs-CZ" b="1" i="1" smtClean="0"/>
              <a:t>Prodáváte, nebo chcete prodávat potraviny na Farmářských trzích? </a:t>
            </a:r>
            <a:r>
              <a:rPr lang="cs-CZ" b="1" i="1" u="sng" smtClean="0"/>
              <a:t>Patero lze nalézt na webových stránkách SZPI</a:t>
            </a:r>
            <a:endParaRPr lang="cs-CZ" u="sng" smtClean="0"/>
          </a:p>
          <a:p>
            <a:endParaRPr lang="cs-CZ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29701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68313" y="6165850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C84FB0D5-2A6E-42B4-AC95-9BADD13E96C5}" type="slidenum">
              <a:rPr lang="en-CA" smtClean="0"/>
              <a:pPr/>
              <a:t>17</a:t>
            </a:fld>
            <a:endParaRPr lang="en-CA" smtClean="0"/>
          </a:p>
        </p:txBody>
      </p:sp>
    </p:spTree>
  </p:cSld>
  <p:clrMapOvr>
    <a:masterClrMapping/>
  </p:clrMapOvr>
  <p:transition spd="med">
    <p:circl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3419475" y="0"/>
            <a:ext cx="5653088" cy="1295400"/>
          </a:xfrm>
        </p:spPr>
        <p:txBody>
          <a:bodyPr/>
          <a:lstStyle/>
          <a:p>
            <a:r>
              <a:rPr lang="cs-CZ" smtClean="0"/>
              <a:t>„Patero“ pro prodejce na farmářských trzích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4237037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cs-CZ" sz="1800" b="1" i="1" dirty="0">
                <a:solidFill>
                  <a:srgbClr val="FFC000"/>
                </a:solidFill>
              </a:rPr>
              <a:t> </a:t>
            </a:r>
            <a:r>
              <a:rPr lang="cs-CZ" sz="1800" b="1" i="1" dirty="0">
                <a:solidFill>
                  <a:srgbClr val="FFFF00"/>
                </a:solidFill>
              </a:rPr>
              <a:t>K</a:t>
            </a:r>
            <a:r>
              <a:rPr lang="cs-CZ" sz="1800" b="1" i="1" dirty="0" smtClean="0">
                <a:solidFill>
                  <a:srgbClr val="FFFF00"/>
                </a:solidFill>
              </a:rPr>
              <a:t>romě </a:t>
            </a:r>
            <a:r>
              <a:rPr lang="cs-CZ" sz="1800" b="1" i="1" dirty="0">
                <a:solidFill>
                  <a:srgbClr val="FFFF00"/>
                </a:solidFill>
              </a:rPr>
              <a:t>požadavků na bezpečnost a jakost potravin</a:t>
            </a:r>
            <a:r>
              <a:rPr lang="cs-CZ" sz="1800" b="1" i="1" dirty="0">
                <a:solidFill>
                  <a:srgbClr val="FFC000"/>
                </a:solidFill>
              </a:rPr>
              <a:t>, </a:t>
            </a:r>
            <a:r>
              <a:rPr lang="cs-CZ" sz="1800" b="1" i="1" dirty="0" smtClean="0">
                <a:solidFill>
                  <a:srgbClr val="FFC000"/>
                </a:solidFill>
              </a:rPr>
              <a:t>musíte dodržet</a:t>
            </a:r>
            <a:r>
              <a:rPr lang="cs-CZ" sz="1800" b="1" i="1" dirty="0">
                <a:solidFill>
                  <a:srgbClr val="FFC000"/>
                </a:solidFill>
              </a:rPr>
              <a:t>:</a:t>
            </a:r>
            <a:endParaRPr lang="cs-CZ" sz="1800" dirty="0">
              <a:solidFill>
                <a:srgbClr val="FFC000"/>
              </a:solidFill>
            </a:endParaRPr>
          </a:p>
          <a:p>
            <a:pPr>
              <a:defRPr/>
            </a:pPr>
            <a:r>
              <a:rPr lang="cs-CZ" sz="1800" dirty="0"/>
              <a:t>Nebalené potraviny chránit před prachem, dotykem se zemí, kontaktem s kupujícími (ti nesmí na nabízené potraviny sahat, kýchat, kašlat…), kontaktem s rukama prodejce (ideální je s nebalenými potravinami manipulovat podávacími kleštěmi nebo s použitím jednorázových rukavic).</a:t>
            </a:r>
          </a:p>
          <a:p>
            <a:pPr>
              <a:defRPr/>
            </a:pPr>
            <a:r>
              <a:rPr lang="cs-CZ" sz="1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Plochy stánku, na které jsou kladeny potraviny, musí být omyvatelné a udržovány v čistotě.</a:t>
            </a:r>
          </a:p>
          <a:p>
            <a:pPr>
              <a:defRPr/>
            </a:pPr>
            <a:r>
              <a:rPr lang="cs-CZ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Potraviny vyžadující chlazení (maso, masné a mléčné výrobky, sýry, mléko, čerstvé šťávy, rybí výrobky, cukrářské výrobky apod.), uchovávat v chladícím zařízení. </a:t>
            </a:r>
          </a:p>
          <a:p>
            <a:pPr>
              <a:defRPr/>
            </a:pPr>
            <a:r>
              <a:rPr lang="cs-CZ" sz="1800" dirty="0"/>
              <a:t>Mít přístup k sociálnímu zařízení.</a:t>
            </a:r>
          </a:p>
          <a:p>
            <a:pPr>
              <a:defRPr/>
            </a:pPr>
            <a:r>
              <a:rPr lang="cs-CZ" sz="1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Při prodeji nebalených potravin, u nichž případně dochází i k dělení, mít zajištěnu pitnou vodu, dle potřeby i teplou vodu, pokud nebude vyřešena očista nářadí a rukou jiným vhodným způsobem.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cs-CZ" sz="2000" dirty="0"/>
              <a:t>Povinností prodávajících je samozřejmě víc, kontaktujte příslušný inspektorát, podle místa prodeje – rádi Vám poradí, co zlepšit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3072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22225" y="6237288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346EC5C-50F0-48F4-8F52-64627519FF7D}" type="slidenum">
              <a:rPr lang="en-CA" smtClean="0"/>
              <a:pPr/>
              <a:t>18</a:t>
            </a:fld>
            <a:endParaRPr lang="en-CA" smtClean="0"/>
          </a:p>
        </p:txBody>
      </p:sp>
    </p:spTree>
  </p:cSld>
  <p:clrMapOvr>
    <a:masterClrMapping/>
  </p:clrMapOvr>
  <p:transition spd="med">
    <p:circl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Farmářské trhy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250825" y="2349500"/>
            <a:ext cx="8785225" cy="3300413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cs-CZ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Nezapomeňte:</a:t>
            </a:r>
            <a:endParaRPr lang="cs-CZ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defRPr/>
            </a:pPr>
            <a:r>
              <a:rPr lang="cs-CZ" dirty="0"/>
              <a:t>Nejste-li registrovaní u Státní zemědělské a potravinářské inspekce, udělejte to hned u místně příslušného inspektorátu SZPI, jinak porušujete zákon. Registrační formuláře jsou k dispozici např. na internetových stránkách </a:t>
            </a:r>
            <a:r>
              <a:rPr lang="cs-CZ" u="sng" dirty="0">
                <a:solidFill>
                  <a:schemeClr val="tx2">
                    <a:lumMod val="75000"/>
                  </a:schemeClr>
                </a:solidFill>
                <a:hlinkClick r:id="rId2"/>
              </a:rPr>
              <a:t>www.szpi.gov.cz</a:t>
            </a:r>
            <a:r>
              <a:rPr lang="cs-CZ" dirty="0"/>
              <a:t> v sekci dokumenty ke stažení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3174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323850" y="6092825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050A0D0-ED90-4132-9268-3124771C379F}" type="slidenum">
              <a:rPr lang="en-CA" smtClean="0"/>
              <a:pPr/>
              <a:t>19</a:t>
            </a:fld>
            <a:endParaRPr lang="en-CA" smtClean="0"/>
          </a:p>
        </p:txBody>
      </p:sp>
    </p:spTree>
  </p:cSld>
  <p:clrMapOvr>
    <a:masterClrMapping/>
  </p:clrMapOvr>
  <p:transition spd="med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mtClean="0"/>
              <a:t>Územní působnost jednotlivých inspektorátů</a:t>
            </a:r>
          </a:p>
        </p:txBody>
      </p:sp>
      <p:pic>
        <p:nvPicPr>
          <p:cNvPr id="167939" name="Picture 3" descr="mapk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74813" y="2565400"/>
            <a:ext cx="5686425" cy="3213100"/>
          </a:xfrm>
          <a:noFill/>
          <a:ln w="31750" cmpd="dbl">
            <a:solidFill>
              <a:schemeClr val="tx2"/>
            </a:solidFill>
          </a:ln>
        </p:spPr>
      </p:pic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107950" y="1598613"/>
            <a:ext cx="8820150" cy="7334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cs-CZ" sz="2100" b="1">
                <a:latin typeface="Arial" charset="0"/>
              </a:rPr>
              <a:t>Územní působnost vymezuje zákon č. 146/2002 Sb., o Státní zemědělské a potravinářské inspekci, ve znění pozdějších předpisů</a:t>
            </a:r>
            <a:endParaRPr lang="cs-CZ" sz="2100">
              <a:latin typeface="Arial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14342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7DA7DFA-55EC-4693-841B-641A834EC0FB}" type="slidenum">
              <a:rPr lang="en-CA" smtClean="0"/>
              <a:pPr/>
              <a:t>2</a:t>
            </a:fld>
            <a:endParaRPr lang="en-CA" smtClean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0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684213" y="0"/>
            <a:ext cx="8388350" cy="1295400"/>
          </a:xfrm>
        </p:spPr>
        <p:txBody>
          <a:bodyPr/>
          <a:lstStyle/>
          <a:p>
            <a:r>
              <a:rPr lang="cs-CZ" smtClean="0"/>
              <a:t>Jaké prohřešky jsou z hlediska SPZI na farmářských tržištích nejčastější?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5" y="1341438"/>
            <a:ext cx="8936038" cy="4237037"/>
          </a:xfrm>
        </p:spPr>
        <p:txBody>
          <a:bodyPr/>
          <a:lstStyle/>
          <a:p>
            <a:pPr>
              <a:defRPr/>
            </a:pPr>
            <a:r>
              <a:rPr lang="cs-CZ" sz="1800" dirty="0">
                <a:solidFill>
                  <a:srgbClr val="FFC000"/>
                </a:solidFill>
              </a:rPr>
              <a:t>Potraviny vyžadující chlazení nebyly uchovávány v chladícím zařízení při předepsaných teplotách (balené maso, masné a mléčné výrobky, sýry, mléko, čerstvé šťávy, rybí výrobky, cukrářské výrobky, ale i upravená chlazená zelenina apod.).</a:t>
            </a:r>
          </a:p>
          <a:p>
            <a:pPr>
              <a:defRPr/>
            </a:pPr>
            <a:r>
              <a:rPr lang="cs-CZ" sz="1800" dirty="0"/>
              <a:t>Při prodeji nebalených potravin, u nichž případně dochází i k dělení, nebyla zajištěna pitná voda, dle potřeby i teplá voda, nebo nebyla vyřešena očista nářadí a rukou jiným vhodným způsobem.</a:t>
            </a:r>
          </a:p>
          <a:p>
            <a:pPr>
              <a:defRPr/>
            </a:pPr>
            <a:r>
              <a:rPr lang="cs-CZ" sz="1800" dirty="0">
                <a:solidFill>
                  <a:srgbClr val="FFC000"/>
                </a:solidFill>
              </a:rPr>
              <a:t>Nebalené potraviny nebyly chráněny před prachem a další kontaminací z vnějšího prostředí (především pekařské, masné, mléčné výrobky).</a:t>
            </a:r>
          </a:p>
          <a:p>
            <a:pPr>
              <a:defRPr/>
            </a:pPr>
            <a:r>
              <a:rPr lang="cs-CZ" sz="1800" dirty="0"/>
              <a:t>Nebalené potraviny nebyly chráněny před dotykem se zemí.</a:t>
            </a:r>
          </a:p>
          <a:p>
            <a:pPr>
              <a:defRPr/>
            </a:pPr>
            <a:r>
              <a:rPr lang="cs-CZ" sz="1800" dirty="0">
                <a:solidFill>
                  <a:srgbClr val="FFC000"/>
                </a:solidFill>
              </a:rPr>
              <a:t>Nebalené potraviny nebyly chráněny před kontaktem s kupujícími (ti nesmí na nabízené potraviny sahat, kýchat, kašlat…).</a:t>
            </a:r>
          </a:p>
          <a:p>
            <a:pPr>
              <a:defRPr/>
            </a:pPr>
            <a:r>
              <a:rPr lang="cs-CZ" sz="1800" dirty="0"/>
              <a:t>Nebalené potraviny nebyly chráněny před kontaktem s rukama prodejce.</a:t>
            </a:r>
          </a:p>
          <a:p>
            <a:pPr>
              <a:defRPr/>
            </a:pPr>
            <a:r>
              <a:rPr lang="cs-CZ" sz="1800" dirty="0">
                <a:solidFill>
                  <a:srgbClr val="FFC000"/>
                </a:solidFill>
              </a:rPr>
              <a:t>Plochy stánku, na které jsou kladeny potraviny, nebyly udržovány v čistotě.</a:t>
            </a:r>
          </a:p>
          <a:p>
            <a:pPr>
              <a:defRPr/>
            </a:pPr>
            <a:r>
              <a:rPr lang="cs-CZ" sz="1800" dirty="0"/>
              <a:t>Plochy stánku, na které jsou kladeny potraviny, nebyly omyvatelné.</a:t>
            </a:r>
          </a:p>
          <a:p>
            <a:pPr>
              <a:defRPr/>
            </a:pPr>
            <a:r>
              <a:rPr lang="cs-CZ" sz="1800" dirty="0">
                <a:solidFill>
                  <a:srgbClr val="FFC000"/>
                </a:solidFill>
              </a:rPr>
              <a:t>Nebyl přístup k sociálnímu zařízení.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32773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539750" y="6308725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2E81E3E-49E7-4AB7-BC43-E997ED65BD41}" type="slidenum">
              <a:rPr lang="en-CA" smtClean="0"/>
              <a:pPr/>
              <a:t>20</a:t>
            </a:fld>
            <a:endParaRPr lang="en-CA" smtClean="0"/>
          </a:p>
        </p:txBody>
      </p:sp>
    </p:spTree>
  </p:cSld>
  <p:clrMapOvr>
    <a:masterClrMapping/>
  </p:clrMapOvr>
  <p:transition spd="med">
    <p:circl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xfrm>
            <a:off x="1908175" y="0"/>
            <a:ext cx="7164388" cy="1196975"/>
          </a:xfrm>
        </p:spPr>
        <p:txBody>
          <a:bodyPr/>
          <a:lstStyle/>
          <a:p>
            <a:r>
              <a:rPr lang="cs-CZ" smtClean="0"/>
              <a:t>Další prohřešky na farmářských tržištích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37037"/>
          </a:xfr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Byly shledány nedostatky ve značení výrobků, a to neúplným značením a chybami v obchodní úpravě potravin obecně (prodávané balené i nebalené potraviny, zjištění především u pekařských, masných a mléčných výrobků). </a:t>
            </a:r>
          </a:p>
          <a:p>
            <a:pPr>
              <a:defRPr/>
            </a:pPr>
            <a:r>
              <a:rPr lang="cs-CZ" dirty="0"/>
              <a:t>Rozšířeným nešvarem byly případy, kdy bylo v nabídce prodejních stánků uvedeno tvrzení domácí špekáčky, domácí tlačenka, domácí sekaná, domácí rajčata, apod. (rozpor s § 4 odst. 1 písm. f) vyhlášky č. 113/2005 Sb.) </a:t>
            </a:r>
          </a:p>
          <a:p>
            <a:pPr>
              <a:defRPr/>
            </a:pP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Dalším problémem, </a:t>
            </a:r>
            <a:r>
              <a:rPr lang="cs-CZ" dirty="0" smtClean="0">
                <a:solidFill>
                  <a:schemeClr val="tx1">
                    <a:lumMod val="50000"/>
                  </a:schemeClr>
                </a:solidFill>
              </a:rPr>
              <a:t>bylo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, že nabízené výrobky neměly jasný původ. Prodejci produktů neměli v některých případech k dispozici  doklad o původu zboží (§ 11 odst. 2 písm. d) zákona č. 110/1997 Sb.)</a:t>
            </a:r>
          </a:p>
          <a:p>
            <a:pPr>
              <a:defRPr/>
            </a:pPr>
            <a:r>
              <a:rPr lang="cs-CZ" dirty="0"/>
              <a:t>Inspektoři zaznamenali i problémy s registrací některých stánkařů.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33797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79388" y="6237288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D561071-2893-4BD3-95CF-AEF29064D673}" type="slidenum">
              <a:rPr lang="en-CA" smtClean="0"/>
              <a:pPr/>
              <a:t>21</a:t>
            </a:fld>
            <a:endParaRPr lang="en-CA" smtClean="0"/>
          </a:p>
        </p:txBody>
      </p:sp>
    </p:spTree>
  </p:cSld>
  <p:clrMapOvr>
    <a:masterClrMapping/>
  </p:clrMapOvr>
  <p:transition spd="med">
    <p:circl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Český česnek - odrůdová pravost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Ve věci ověření odrůdové pravosti českého česneku a jeho možného zaměňování za cizokrajné odrůdy začala SZPI používat metody DNA fingerprinting </a:t>
            </a:r>
          </a:p>
          <a:p>
            <a:r>
              <a:rPr lang="cs-CZ" smtClean="0"/>
              <a:t>Metodu bude používat SZPI vždy, když bude podezření na neoprávněný prodej česneku deklarovaného jako český</a:t>
            </a:r>
          </a:p>
          <a:p>
            <a:r>
              <a:rPr lang="cs-CZ" smtClean="0"/>
              <a:t>Metodu vyvinul Výzkumný ústav rostlinné výroby, Praha 6 - Ruzyně</a:t>
            </a:r>
          </a:p>
          <a:p>
            <a:endParaRPr lang="cs-CZ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34821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395288" y="6165850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CEA5B3A-4F3E-491D-9978-91C1E5BFFB3F}" type="slidenum">
              <a:rPr lang="en-CA" smtClean="0"/>
              <a:pPr/>
              <a:t>22</a:t>
            </a:fld>
            <a:endParaRPr lang="en-CA" smtClean="0"/>
          </a:p>
        </p:txBody>
      </p:sp>
    </p:spTree>
  </p:cSld>
  <p:clrMapOvr>
    <a:masterClrMapping/>
  </p:clrMapOvr>
  <p:transition spd="med">
    <p:circl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3132138" y="0"/>
            <a:ext cx="5940425" cy="908050"/>
          </a:xfrm>
        </p:spPr>
        <p:txBody>
          <a:bodyPr/>
          <a:lstStyle/>
          <a:p>
            <a:r>
              <a:rPr lang="cs-CZ" smtClean="0"/>
              <a:t>Sankce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73238"/>
            <a:ext cx="8964613" cy="423703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cs-CZ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Medializace 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cs-CZ" sz="24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Počet a výše pokut (pravomocné pokuty uložené ve správním řízení</a:t>
            </a:r>
            <a:endParaRPr lang="cs-CZ" sz="24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defRPr/>
            </a:pPr>
            <a:endParaRPr lang="cs-CZ" dirty="0" smtClean="0">
              <a:solidFill>
                <a:srgbClr val="FFC000"/>
              </a:solidFill>
            </a:endParaRPr>
          </a:p>
          <a:p>
            <a:pPr>
              <a:defRPr/>
            </a:pPr>
            <a:r>
              <a:rPr lang="cs-CZ" dirty="0" smtClean="0">
                <a:solidFill>
                  <a:srgbClr val="FFC000"/>
                </a:solidFill>
              </a:rPr>
              <a:t>Celý rok 2012:  </a:t>
            </a:r>
            <a:r>
              <a:rPr lang="cs-CZ" u="sng" dirty="0" smtClean="0">
                <a:solidFill>
                  <a:srgbClr val="FFFF00"/>
                </a:solidFill>
              </a:rPr>
              <a:t>1 829 pokut</a:t>
            </a:r>
            <a:r>
              <a:rPr lang="cs-CZ" dirty="0" smtClean="0">
                <a:solidFill>
                  <a:srgbClr val="FFC000"/>
                </a:solidFill>
              </a:rPr>
              <a:t>; ve finančním vyjádření cca </a:t>
            </a:r>
            <a:r>
              <a:rPr lang="cs-CZ" u="sng" dirty="0" smtClean="0">
                <a:solidFill>
                  <a:srgbClr val="00B0F0"/>
                </a:solidFill>
              </a:rPr>
              <a:t>35 miliónů</a:t>
            </a:r>
          </a:p>
          <a:p>
            <a:pPr>
              <a:defRPr/>
            </a:pPr>
            <a:endParaRPr lang="cs-CZ" dirty="0" smtClean="0">
              <a:solidFill>
                <a:srgbClr val="FFC000"/>
              </a:solidFill>
            </a:endParaRPr>
          </a:p>
          <a:p>
            <a:pPr>
              <a:defRPr/>
            </a:pPr>
            <a:r>
              <a:rPr lang="cs-CZ" dirty="0" smtClean="0">
                <a:solidFill>
                  <a:srgbClr val="FFC000"/>
                </a:solidFill>
              </a:rPr>
              <a:t>Leden až srpen 2013: </a:t>
            </a:r>
            <a:r>
              <a:rPr lang="cs-CZ" u="sng" dirty="0" smtClean="0">
                <a:solidFill>
                  <a:srgbClr val="FFFF00"/>
                </a:solidFill>
              </a:rPr>
              <a:t>1152 pokut</a:t>
            </a:r>
            <a:r>
              <a:rPr lang="cs-CZ" dirty="0" smtClean="0">
                <a:solidFill>
                  <a:srgbClr val="FFC000"/>
                </a:solidFill>
              </a:rPr>
              <a:t>; </a:t>
            </a:r>
            <a:r>
              <a:rPr lang="cs-CZ" dirty="0">
                <a:solidFill>
                  <a:srgbClr val="FFC000"/>
                </a:solidFill>
              </a:rPr>
              <a:t>ve </a:t>
            </a:r>
            <a:r>
              <a:rPr lang="cs-CZ" dirty="0" err="1" smtClean="0">
                <a:solidFill>
                  <a:srgbClr val="FFC000"/>
                </a:solidFill>
              </a:rPr>
              <a:t>fin</a:t>
            </a:r>
            <a:r>
              <a:rPr lang="cs-CZ" dirty="0" smtClean="0">
                <a:solidFill>
                  <a:srgbClr val="FFC000"/>
                </a:solidFill>
              </a:rPr>
              <a:t>. </a:t>
            </a:r>
            <a:r>
              <a:rPr lang="cs-CZ" dirty="0">
                <a:solidFill>
                  <a:srgbClr val="FFC000"/>
                </a:solidFill>
              </a:rPr>
              <a:t>vyjádření cca </a:t>
            </a:r>
            <a:r>
              <a:rPr lang="cs-CZ" u="sng" dirty="0" smtClean="0">
                <a:solidFill>
                  <a:srgbClr val="00B0F0"/>
                </a:solidFill>
              </a:rPr>
              <a:t>51 miliónů</a:t>
            </a:r>
            <a:endParaRPr lang="cs-CZ" u="sng" dirty="0">
              <a:solidFill>
                <a:srgbClr val="00B0F0"/>
              </a:solidFill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35845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323850" y="6237288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DA07326-D591-4167-A539-FB95B8913CFC}" type="slidenum">
              <a:rPr lang="en-CA" smtClean="0"/>
              <a:pPr/>
              <a:t>23</a:t>
            </a:fld>
            <a:endParaRPr lang="en-CA" smtClean="0"/>
          </a:p>
        </p:txBody>
      </p:sp>
    </p:spTree>
  </p:cSld>
  <p:clrMapOvr>
    <a:masterClrMapping/>
  </p:clrMapOvr>
  <p:transition spd="med">
    <p:circl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Závěr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684213" y="2133600"/>
            <a:ext cx="7772400" cy="3876675"/>
          </a:xfrm>
        </p:spPr>
        <p:txBody>
          <a:bodyPr/>
          <a:lstStyle/>
          <a:p>
            <a:pPr>
              <a:buNone/>
            </a:pPr>
            <a:r>
              <a:rPr lang="cs-CZ" sz="3200" dirty="0" smtClean="0">
                <a:solidFill>
                  <a:srgbClr val="FFC000"/>
                </a:solidFill>
              </a:rPr>
              <a:t>  Název tohoto odborného semináře</a:t>
            </a:r>
          </a:p>
          <a:p>
            <a:pPr>
              <a:buNone/>
            </a:pPr>
            <a:endParaRPr lang="cs-CZ" sz="32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cs-CZ" sz="3200" dirty="0" smtClean="0">
                <a:solidFill>
                  <a:srgbClr val="FFC000"/>
                </a:solidFill>
              </a:rPr>
              <a:t> „Kvalitní a bezpečné české potraviny“ </a:t>
            </a:r>
          </a:p>
          <a:p>
            <a:pPr>
              <a:buNone/>
            </a:pPr>
            <a:endParaRPr lang="cs-CZ" sz="32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cs-CZ" sz="3200" dirty="0" smtClean="0">
                <a:solidFill>
                  <a:srgbClr val="FFC000"/>
                </a:solidFill>
              </a:rPr>
              <a:t>  je konstatování odpovídající realitě!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36869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FBAE5CE-4758-406D-B368-7A72057F8B7F}" type="slidenum">
              <a:rPr lang="en-CA" smtClean="0"/>
              <a:pPr/>
              <a:t>24</a:t>
            </a:fld>
            <a:endParaRPr lang="en-CA" smtClean="0"/>
          </a:p>
        </p:txBody>
      </p:sp>
    </p:spTree>
  </p:cSld>
  <p:clrMapOvr>
    <a:masterClrMapping/>
  </p:clrMapOvr>
  <p:transition spd="med">
    <p:circl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0" y="1268413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r>
              <a:rPr kumimoji="1" lang="cs-CZ" sz="4000" b="1">
                <a:solidFill>
                  <a:schemeClr val="tx2"/>
                </a:solidFill>
                <a:latin typeface="Arial" charset="0"/>
              </a:rPr>
              <a:t>Děkuji za pozornost</a:t>
            </a:r>
          </a:p>
        </p:txBody>
      </p:sp>
      <p:pic>
        <p:nvPicPr>
          <p:cNvPr id="137219" name="Picture 3" descr="hplogoCZ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3933825"/>
            <a:ext cx="10160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7220" name="Picture 4" descr="hplogoCZ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3933825"/>
            <a:ext cx="10160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2268538" y="6248400"/>
            <a:ext cx="5111750" cy="609600"/>
          </a:xfrm>
        </p:spPr>
        <p:txBody>
          <a:bodyPr/>
          <a:lstStyle/>
          <a:p>
            <a:pPr>
              <a:defRPr/>
            </a:pPr>
            <a:r>
              <a:rPr lang="cs-CZ" sz="1800" dirty="0">
                <a:solidFill>
                  <a:schemeClr val="tx1">
                    <a:lumMod val="75000"/>
                  </a:schemeClr>
                </a:solidFill>
              </a:rPr>
              <a:t>40. ročník Země živitelka České Budějovice 2013</a:t>
            </a:r>
            <a:endParaRPr lang="en-CA" sz="1800" dirty="0">
              <a:solidFill>
                <a:schemeClr val="tx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7894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2B088C2-C9C4-4CEA-AAA8-E29436148D9C}" type="slidenum">
              <a:rPr lang="en-CA" smtClean="0"/>
              <a:pPr/>
              <a:t>25</a:t>
            </a:fld>
            <a:endParaRPr lang="en-CA" smtClean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3132138" y="0"/>
            <a:ext cx="4824412" cy="1295400"/>
          </a:xfrm>
        </p:spPr>
        <p:txBody>
          <a:bodyPr/>
          <a:lstStyle/>
          <a:p>
            <a:r>
              <a:rPr lang="cs-CZ" smtClean="0"/>
              <a:t>SZPI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611188" y="1341438"/>
            <a:ext cx="7772400" cy="4237037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cs-CZ" sz="2800" dirty="0" smtClean="0"/>
              <a:t>Lidské zdroje – více než 400 zaměstnanců, z toho cca  ½ inspektoři</a:t>
            </a:r>
          </a:p>
          <a:p>
            <a:pPr>
              <a:buFont typeface="Arial" charset="0"/>
              <a:buChar char="•"/>
            </a:pPr>
            <a:r>
              <a:rPr lang="cs-CZ" sz="2800" dirty="0" smtClean="0"/>
              <a:t>Ročně provedeno 35 – 38 000 kontrol</a:t>
            </a:r>
          </a:p>
          <a:p>
            <a:pPr>
              <a:buFont typeface="Arial" charset="0"/>
              <a:buChar char="•"/>
            </a:pPr>
            <a:r>
              <a:rPr lang="cs-CZ" sz="2800" dirty="0" smtClean="0"/>
              <a:t>Kontroly - inspekce</a:t>
            </a:r>
          </a:p>
          <a:p>
            <a:pPr marL="1371600" lvl="3" indent="0">
              <a:buFontTx/>
              <a:buNone/>
            </a:pPr>
            <a:r>
              <a:rPr lang="cs-CZ" sz="2800" dirty="0" smtClean="0"/>
              <a:t>    - audit</a:t>
            </a:r>
          </a:p>
          <a:p>
            <a:pPr>
              <a:buFont typeface="Arial" charset="0"/>
              <a:buChar char="•"/>
            </a:pPr>
            <a:r>
              <a:rPr lang="cs-CZ" sz="2800" dirty="0" smtClean="0"/>
              <a:t>Mobilní kancelář inspektorů</a:t>
            </a:r>
          </a:p>
          <a:p>
            <a:pPr>
              <a:buFont typeface="Arial" charset="0"/>
              <a:buChar char="•"/>
            </a:pPr>
            <a:r>
              <a:rPr lang="cs-CZ" sz="2800" dirty="0" smtClean="0"/>
              <a:t>2 vysoce specializované akreditované laboratoře</a:t>
            </a:r>
          </a:p>
          <a:p>
            <a:pPr>
              <a:buFont typeface="Arial" charset="0"/>
              <a:buChar char="•"/>
            </a:pPr>
            <a:r>
              <a:rPr lang="cs-CZ" sz="2800" dirty="0" smtClean="0">
                <a:solidFill>
                  <a:srgbClr val="FFFF99"/>
                </a:solidFill>
              </a:rPr>
              <a:t>SZPI je od roku 2005 držitelem certifikátu ISO 9001:2000</a:t>
            </a:r>
          </a:p>
          <a:p>
            <a:pPr>
              <a:buFont typeface="Arial" charset="0"/>
              <a:buChar char="•"/>
            </a:pPr>
            <a:endParaRPr lang="cs-CZ" sz="2800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15365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5647D06-2FB7-4210-BB97-106F84517B55}" type="slidenum">
              <a:rPr lang="en-CA" smtClean="0"/>
              <a:pPr/>
              <a:t>3</a:t>
            </a:fld>
            <a:endParaRPr lang="en-CA" smtClean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mtClean="0"/>
              <a:t>Principy evropské kontroly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7772400" cy="4021138"/>
          </a:xfrm>
        </p:spPr>
        <p:txBody>
          <a:bodyPr/>
          <a:lstStyle/>
          <a:p>
            <a:pPr>
              <a:buFontTx/>
              <a:buChar char="•"/>
            </a:pPr>
            <a:r>
              <a:rPr lang="cs-CZ" sz="3200" smtClean="0"/>
              <a:t>kontrola tuzemské produkce („každý by si měl zamést před vlastním prahem“)</a:t>
            </a:r>
          </a:p>
          <a:p>
            <a:pPr>
              <a:buFontTx/>
              <a:buChar char="•"/>
            </a:pPr>
            <a:r>
              <a:rPr lang="cs-CZ" sz="3200" smtClean="0"/>
              <a:t>kontrola dovozových potravin (primárně dovozové potraviny, které vstupují na společný trh prostřednictvím ČR)</a:t>
            </a:r>
          </a:p>
          <a:p>
            <a:pPr>
              <a:buFontTx/>
              <a:buChar char="•"/>
            </a:pPr>
            <a:endParaRPr lang="cs-CZ" sz="3200" smtClean="0"/>
          </a:p>
          <a:p>
            <a:pPr>
              <a:buFontTx/>
              <a:buChar char="•"/>
            </a:pPr>
            <a:r>
              <a:rPr lang="cs-CZ" sz="3200" smtClean="0"/>
              <a:t>Nutnost kontrol potravin z jiných členských zemí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1638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-30163" y="6400800"/>
            <a:ext cx="1905001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35D04DE-3A2D-4FD7-8454-2B551B88068C}" type="slidenum">
              <a:rPr lang="en-CA" smtClean="0"/>
              <a:pPr/>
              <a:t>4</a:t>
            </a:fld>
            <a:endParaRPr lang="en-CA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323850" y="1341438"/>
            <a:ext cx="122396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3600" b="1" dirty="0">
                <a:solidFill>
                  <a:schemeClr val="tx2">
                    <a:lumMod val="75000"/>
                  </a:schemeClr>
                </a:solidFill>
              </a:rPr>
              <a:t>Vize: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23850" y="4437063"/>
            <a:ext cx="21605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3600" b="1" dirty="0">
                <a:solidFill>
                  <a:schemeClr val="tx2">
                    <a:lumMod val="75000"/>
                  </a:schemeClr>
                </a:solidFill>
              </a:rPr>
              <a:t>Realita</a:t>
            </a:r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2555875" y="0"/>
            <a:ext cx="6337300" cy="1295400"/>
          </a:xfrm>
        </p:spPr>
        <p:txBody>
          <a:bodyPr/>
          <a:lstStyle/>
          <a:p>
            <a:r>
              <a:rPr lang="cs-CZ" smtClean="0"/>
              <a:t>Dlouhodobé výsledky úředních kontrol ukazují, že: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684213" y="1773238"/>
            <a:ext cx="7632700" cy="4237037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cs-CZ" sz="3200" smtClean="0"/>
              <a:t>Bezpečnost potravin (zdravotní nezávadnost) - relativně vysoká úroveň v ČR i EU</a:t>
            </a:r>
          </a:p>
          <a:p>
            <a:pPr>
              <a:buFont typeface="Arial" charset="0"/>
              <a:buChar char="•"/>
            </a:pPr>
            <a:r>
              <a:rPr lang="cs-CZ" sz="3200" smtClean="0"/>
              <a:t>Falšování potravin (klamání spotřebitelů) - problém s velkým negativním potenciálem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1741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0" y="6391275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3CA8E9D6-ED5B-49DA-B9E1-72A0F824B1B0}" type="slidenum">
              <a:rPr lang="en-CA" smtClean="0"/>
              <a:pPr/>
              <a:t>5</a:t>
            </a:fld>
            <a:endParaRPr lang="en-CA" smtClean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Objekty kontrol SZPI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684213" y="1773238"/>
          <a:ext cx="7772400" cy="4206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9875"/>
                <a:gridCol w="3092525"/>
              </a:tblGrid>
              <a:tr h="701146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Typ Provozovatele potravinářského podniku</a:t>
                      </a:r>
                      <a:endParaRPr lang="cs-CZ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</a:t>
                      </a:r>
                      <a:endParaRPr lang="cs-CZ" sz="2000" dirty="0"/>
                    </a:p>
                  </a:txBody>
                  <a:tcPr marT="45727" marB="45727"/>
                </a:tc>
              </a:tr>
              <a:tr h="7011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Prvovýroba potravin</a:t>
                      </a:r>
                      <a:endParaRPr lang="cs-CZ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1 739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 marT="45727" marB="45727"/>
                </a:tc>
              </a:tr>
              <a:tr h="7011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Výroba potravin </a:t>
                      </a:r>
                      <a:endParaRPr lang="cs-CZ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9 675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 marT="45727" marB="45727"/>
                </a:tc>
              </a:tr>
              <a:tr h="7011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Velkoobchod 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2 597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/>
                </a:tc>
              </a:tr>
              <a:tr h="7011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Maloobchod</a:t>
                      </a:r>
                      <a:endParaRPr lang="cs-CZ" sz="2000" dirty="0" smtClean="0"/>
                    </a:p>
                    <a:p>
                      <a:endParaRPr lang="cs-CZ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38 019 </a:t>
                      </a:r>
                      <a:endParaRPr lang="cs-CZ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/>
                </a:tc>
              </a:tr>
              <a:tr h="701146">
                <a:tc>
                  <a:txBody>
                    <a:bodyPr/>
                    <a:lstStyle/>
                    <a:p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evidovaných provozoven celkem </a:t>
                      </a:r>
                      <a:endParaRPr lang="cs-CZ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47 726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 marT="45727" marB="45727"/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18459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0" y="6423025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2C1FB836-DF56-4CFF-AE61-EF72F834CD2F}" type="slidenum">
              <a:rPr lang="en-CA" smtClean="0"/>
              <a:pPr/>
              <a:t>6</a:t>
            </a:fld>
            <a:endParaRPr lang="en-CA" smtClean="0"/>
          </a:p>
        </p:txBody>
      </p:sp>
    </p:spTree>
  </p:cSld>
  <p:clrMapOvr>
    <a:masterClrMapping/>
  </p:clrMapOvr>
  <p:transition spd="med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2195513" y="0"/>
            <a:ext cx="6877050" cy="1295400"/>
          </a:xfrm>
        </p:spPr>
        <p:txBody>
          <a:bodyPr/>
          <a:lstStyle/>
          <a:p>
            <a:r>
              <a:rPr lang="cs-CZ" smtClean="0"/>
              <a:t>Nejčastěji zjišťované provozní nedostatky ve výrobě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88" y="1773238"/>
            <a:ext cx="7772400" cy="4237037"/>
          </a:xfrm>
        </p:spPr>
        <p:txBody>
          <a:bodyPr/>
          <a:lstStyle/>
          <a:p>
            <a:pPr>
              <a:defRPr/>
            </a:pPr>
            <a:r>
              <a:rPr lang="cs-CZ" sz="2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Obecné požadavky na provozní hygienu potravinářského provozu </a:t>
            </a:r>
            <a:r>
              <a:rPr lang="cs-CZ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 </a:t>
            </a:r>
            <a:r>
              <a:rPr lang="cs-CZ" sz="2000" dirty="0" smtClean="0"/>
              <a:t>Hromadění nečistot, odlučování částeček, kondenzát;   Vhodné teplotní podmínky;   Vybavení umyvadel)</a:t>
            </a:r>
          </a:p>
          <a:p>
            <a:pPr>
              <a:defRPr/>
            </a:pPr>
            <a:r>
              <a:rPr lang="cs-CZ" sz="2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Zvláštní požadavky na prostory pro přípravu, ošetření nebo zpracování potravin</a:t>
            </a:r>
            <a:r>
              <a:rPr lang="cs-CZ" sz="20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(nedostatky s řešením </a:t>
            </a:r>
            <a:r>
              <a:rPr lang="cs-CZ" sz="2000" b="1" dirty="0" smtClean="0"/>
              <a:t>stěn, stropů a stropních instalací či oken)</a:t>
            </a:r>
          </a:p>
          <a:p>
            <a:pPr>
              <a:defRPr/>
            </a:pPr>
            <a:r>
              <a:rPr lang="cs-CZ" sz="2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Požadavky na výrobní zařízení </a:t>
            </a:r>
            <a:r>
              <a:rPr lang="cs-CZ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cs-CZ" sz="2000" b="1" dirty="0" smtClean="0"/>
              <a:t>Přechovávání předmětů nesouvisejících s výrobou ve výrobě</a:t>
            </a:r>
            <a:r>
              <a:rPr lang="cs-CZ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>
              <a:lnSpc>
                <a:spcPct val="80000"/>
              </a:lnSpc>
              <a:defRPr/>
            </a:pPr>
            <a:r>
              <a:rPr lang="cs-CZ" sz="2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Požadavky na potraviny uchovávané v potravinářském provozu </a:t>
            </a:r>
            <a:r>
              <a:rPr lang="cs-CZ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cs-CZ" sz="2000" b="1" dirty="0" smtClean="0"/>
              <a:t>Nedůsledná přejímka surovin</a:t>
            </a:r>
            <a:r>
              <a:rPr lang="cs-CZ" sz="2000" dirty="0" smtClean="0"/>
              <a:t> </a:t>
            </a:r>
            <a:r>
              <a:rPr lang="cs-CZ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>
              <a:lnSpc>
                <a:spcPct val="80000"/>
              </a:lnSpc>
              <a:defRPr/>
            </a:pPr>
            <a:r>
              <a:rPr lang="cs-CZ" sz="2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Systém kritických bodů ve výrobě </a:t>
            </a:r>
            <a:r>
              <a:rPr lang="cs-CZ" sz="2000" dirty="0" smtClean="0"/>
              <a:t>(Nedostatky při volbě nápravných opatření </a:t>
            </a:r>
            <a:r>
              <a:rPr lang="cs-CZ" sz="2000" dirty="0"/>
              <a:t> </a:t>
            </a:r>
            <a:r>
              <a:rPr lang="cs-CZ" sz="2000" dirty="0" smtClean="0"/>
              <a:t>a verifikaci systému )</a:t>
            </a:r>
          </a:p>
          <a:p>
            <a:pPr>
              <a:lnSpc>
                <a:spcPct val="80000"/>
              </a:lnSpc>
              <a:defRPr/>
            </a:pPr>
            <a:r>
              <a:rPr lang="cs-CZ" sz="2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Ostatní nedostatky provozů </a:t>
            </a:r>
            <a:r>
              <a:rPr lang="cs-CZ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cs-CZ" sz="2000" dirty="0" smtClean="0"/>
              <a:t>Proškolení zaměstnanců, Skladování odpadků</a:t>
            </a:r>
            <a:r>
              <a:rPr lang="cs-CZ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cs-CZ" sz="2000" dirty="0" smtClean="0"/>
          </a:p>
          <a:p>
            <a:pPr>
              <a:lnSpc>
                <a:spcPct val="80000"/>
              </a:lnSpc>
              <a:defRPr/>
            </a:pPr>
            <a:endParaRPr lang="cs-CZ" sz="20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19461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44E297D4-9452-4A6B-8A41-E8097FAA30E1}" type="slidenum">
              <a:rPr lang="en-CA" smtClean="0"/>
              <a:pPr/>
              <a:t>7</a:t>
            </a:fld>
            <a:endParaRPr lang="en-CA" smtClean="0"/>
          </a:p>
        </p:txBody>
      </p:sp>
    </p:spTree>
  </p:cSld>
  <p:clrMapOvr>
    <a:masterClrMapping/>
  </p:clrMapOvr>
  <p:transition spd="med"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1476375" y="0"/>
            <a:ext cx="7596188" cy="1295400"/>
          </a:xfrm>
        </p:spPr>
        <p:txBody>
          <a:bodyPr/>
          <a:lstStyle/>
          <a:p>
            <a:r>
              <a:rPr lang="cs-CZ" smtClean="0"/>
              <a:t>Nejčastěji zjišťované nedostatky ve výrobě související s potravinou 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611188" y="1341438"/>
            <a:ext cx="7772400" cy="4237037"/>
          </a:xfrm>
        </p:spPr>
        <p:txBody>
          <a:bodyPr/>
          <a:lstStyle/>
          <a:p>
            <a:r>
              <a:rPr lang="cs-CZ" dirty="0" smtClean="0"/>
              <a:t>Odlišnost v chuti a vůni</a:t>
            </a:r>
          </a:p>
          <a:p>
            <a:r>
              <a:rPr lang="cs-CZ" dirty="0" smtClean="0"/>
              <a:t>Používání prošlých surovin</a:t>
            </a:r>
          </a:p>
          <a:p>
            <a:r>
              <a:rPr lang="cs-CZ" dirty="0" smtClean="0"/>
              <a:t>Chybějící povinné údaje v označování výrobku (např. není uveden údaj o třídě jakosti; chybí rozepsání složek na dílčí </a:t>
            </a:r>
            <a:r>
              <a:rPr lang="cs-CZ" dirty="0" err="1" smtClean="0"/>
              <a:t>podsložky</a:t>
            </a:r>
            <a:r>
              <a:rPr lang="cs-CZ" dirty="0" smtClean="0"/>
              <a:t> apod.)</a:t>
            </a:r>
          </a:p>
          <a:p>
            <a:r>
              <a:rPr lang="cs-CZ" dirty="0" smtClean="0"/>
              <a:t>Nedodržení deklarovaných jakostních ukazatelů (vyšší obsah tuku nebo naopak nižší obsah masa, nižší obsah etanolu, nižší obsah plnění, přítomnost škůdců v potravině, ve složení výrobku jiný obsah jedlé soli, než deklarovaný na etiketě)</a:t>
            </a:r>
          </a:p>
          <a:p>
            <a:r>
              <a:rPr lang="cs-CZ" dirty="0" smtClean="0"/>
              <a:t>Zjištěn obsah nedeklarované složky (jedlá sůl; přídatné látky)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2048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36467DD-C6D0-4616-9FA5-1A29D51A70A1}" type="slidenum">
              <a:rPr lang="en-CA" smtClean="0"/>
              <a:pPr/>
              <a:t>8</a:t>
            </a:fld>
            <a:endParaRPr lang="en-CA" smtClean="0"/>
          </a:p>
        </p:txBody>
      </p:sp>
    </p:spTree>
  </p:cSld>
  <p:clrMapOvr>
    <a:masterClrMapping/>
  </p:clrMapOvr>
  <p:transition spd="med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2339975" y="0"/>
            <a:ext cx="6732588" cy="1295400"/>
          </a:xfrm>
        </p:spPr>
        <p:txBody>
          <a:bodyPr/>
          <a:lstStyle/>
          <a:p>
            <a:r>
              <a:rPr lang="cs-CZ" smtClean="0"/>
              <a:t>Nedostatky ve výrobě potravin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/>
              <a:t>U výrobců v kompetenci SZPI tak zpravidla zaznamenáváme pouze drobné nedostatky, které nejsou klíčové vzhledem k cílům potravinářského práva – tj. ochraně zdraví evropských spotřebitelů a také jejich ekonomických zájmů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40. ročník Země živitelka České Budějovice 2013</a:t>
            </a:r>
            <a:endParaRPr lang="en-CA" sz="1400">
              <a:latin typeface="+mn-lt"/>
            </a:endParaRPr>
          </a:p>
        </p:txBody>
      </p:sp>
      <p:sp>
        <p:nvSpPr>
          <p:cNvPr id="21509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9328073-4348-4056-A4A2-B933F3CFEA0D}" type="slidenum">
              <a:rPr lang="en-CA" smtClean="0"/>
              <a:pPr/>
              <a:t>9</a:t>
            </a:fld>
            <a:endParaRPr lang="en-CA" smtClean="0"/>
          </a:p>
        </p:txBody>
      </p:sp>
    </p:spTree>
  </p:cSld>
  <p:clrMapOvr>
    <a:masterClrMapping/>
  </p:clrMapOvr>
  <p:transition spd="med">
    <p:circle/>
  </p:transition>
</p:sld>
</file>

<file path=ppt/theme/theme1.xml><?xml version="1.0" encoding="utf-8"?>
<a:theme xmlns:a="http://schemas.openxmlformats.org/drawingml/2006/main" name="prezentace_szpi">
  <a:themeElements>
    <a:clrScheme name="prezentace_szpi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prezentace_szp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ezentace_szpi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szpi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szpi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7022</TotalTime>
  <Words>1249</Words>
  <Application>Microsoft Office PowerPoint</Application>
  <PresentationFormat>Předvádění na obrazovce (4:3)</PresentationFormat>
  <Paragraphs>199</Paragraphs>
  <Slides>25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prezentace_szpi</vt:lpstr>
      <vt:lpstr>Aktuální problematika kontrolní činnosti SZPI</vt:lpstr>
      <vt:lpstr>Územní působnost jednotlivých inspektorátů</vt:lpstr>
      <vt:lpstr>SZPI</vt:lpstr>
      <vt:lpstr>Principy evropské kontroly</vt:lpstr>
      <vt:lpstr>Dlouhodobé výsledky úředních kontrol ukazují, že:</vt:lpstr>
      <vt:lpstr>Objekty kontrol SZPI</vt:lpstr>
      <vt:lpstr>Nejčastěji zjišťované provozní nedostatky ve výrobě </vt:lpstr>
      <vt:lpstr>Nejčastěji zjišťované nedostatky ve výrobě související s potravinou </vt:lpstr>
      <vt:lpstr>Nedostatky ve výrobě potravin</vt:lpstr>
      <vt:lpstr>Nedostatky  v maloobchodu - I. </vt:lpstr>
      <vt:lpstr>Nedostatky v maloobchodu – II. </vt:lpstr>
      <vt:lpstr>Nedostatky v maloobchodu – III. </vt:lpstr>
      <vt:lpstr>Nedostatky v maloobchodu – IV.</vt:lpstr>
      <vt:lpstr>Nedostatky v maloobchodu – V.</vt:lpstr>
      <vt:lpstr>Nedostatky v maloobchodu – VI.</vt:lpstr>
      <vt:lpstr>Přesně takto to nesmí vypadat!!!</vt:lpstr>
      <vt:lpstr>Farmářské trhy</vt:lpstr>
      <vt:lpstr>„Patero“ pro prodejce na farmářských trzích</vt:lpstr>
      <vt:lpstr>Farmářské trhy</vt:lpstr>
      <vt:lpstr>Jaké prohřešky jsou z hlediska SPZI na farmářských tržištích nejčastější? </vt:lpstr>
      <vt:lpstr>Další prohřešky na farmářských tržištích</vt:lpstr>
      <vt:lpstr>Český česnek - odrůdová pravost</vt:lpstr>
      <vt:lpstr>Sankce</vt:lpstr>
      <vt:lpstr>Závěr</vt:lpstr>
      <vt:lpstr>Prezentace aplikace PowerPoint</vt:lpstr>
    </vt:vector>
  </TitlesOfParts>
  <Company>CZPI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zemědělská a potravinářská inspekce</dc:title>
  <dc:creator>Pavla Burešová</dc:creator>
  <cp:lastModifiedBy>Beránková Jana</cp:lastModifiedBy>
  <cp:revision>699</cp:revision>
  <cp:lastPrinted>2013-08-23T10:33:39Z</cp:lastPrinted>
  <dcterms:created xsi:type="dcterms:W3CDTF">2003-01-03T13:58:51Z</dcterms:created>
  <dcterms:modified xsi:type="dcterms:W3CDTF">2013-09-04T13:37:26Z</dcterms:modified>
</cp:coreProperties>
</file>