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555" r:id="rId3"/>
    <p:sldId id="568" r:id="rId4"/>
    <p:sldId id="322" r:id="rId5"/>
    <p:sldId id="543" r:id="rId6"/>
    <p:sldId id="499" r:id="rId7"/>
    <p:sldId id="523" r:id="rId8"/>
    <p:sldId id="567" r:id="rId9"/>
    <p:sldId id="526" r:id="rId10"/>
    <p:sldId id="528" r:id="rId11"/>
    <p:sldId id="529" r:id="rId12"/>
    <p:sldId id="572" r:id="rId13"/>
    <p:sldId id="565" r:id="rId14"/>
    <p:sldId id="559" r:id="rId15"/>
    <p:sldId id="560" r:id="rId16"/>
    <p:sldId id="561" r:id="rId17"/>
    <p:sldId id="556" r:id="rId18"/>
    <p:sldId id="536" r:id="rId19"/>
    <p:sldId id="563" r:id="rId20"/>
    <p:sldId id="571" r:id="rId21"/>
    <p:sldId id="537" r:id="rId22"/>
    <p:sldId id="570" r:id="rId23"/>
    <p:sldId id="381" r:id="rId24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CC"/>
    <a:srgbClr val="FF9933"/>
    <a:srgbClr val="0000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1" autoAdjust="0"/>
    <p:restoredTop sz="76948" autoAdjust="0"/>
  </p:normalViewPr>
  <p:slideViewPr>
    <p:cSldViewPr>
      <p:cViewPr>
        <p:scale>
          <a:sx n="59" d="100"/>
          <a:sy n="59" d="100"/>
        </p:scale>
        <p:origin x="-4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14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10000209\Plocha\RASFF%202012\pomocne%20grafy%20RASFF%20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467253937137265E-2"/>
          <c:y val="4.1413198986960643E-2"/>
          <c:w val="0.5469562327436347"/>
          <c:h val="0.93294136286532869"/>
        </c:manualLayout>
      </c:layout>
      <c:pieChart>
        <c:varyColors val="1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800000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solidFill>
                <a:srgbClr val="FF6600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solidFill>
                <a:srgbClr val="FF9900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solidFill>
                <a:srgbClr val="808000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bubble3D val="0"/>
            <c:spPr>
              <a:solidFill>
                <a:srgbClr val="339966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bubble3D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List1!$P$317:$P$326</c:f>
              <c:strCache>
                <c:ptCount val="10"/>
                <c:pt idx="0">
                  <c:v>migrace látek</c:v>
                </c:pt>
                <c:pt idx="1">
                  <c:v>chemické látky - složení</c:v>
                </c:pt>
                <c:pt idx="2">
                  <c:v>rezidua pesticidů</c:v>
                </c:pt>
                <c:pt idx="3">
                  <c:v>těžké kovy</c:v>
                </c:pt>
                <c:pt idx="4">
                  <c:v>potravinářské přídatné látky</c:v>
                </c:pt>
                <c:pt idx="5">
                  <c:v>rezidua veterinárních léčiv</c:v>
                </c:pt>
                <c:pt idx="6">
                  <c:v>nepovolené léčivé látky</c:v>
                </c:pt>
                <c:pt idx="7">
                  <c:v>biokontoxiny</c:v>
                </c:pt>
                <c:pt idx="8">
                  <c:v>dioxiny</c:v>
                </c:pt>
                <c:pt idx="9">
                  <c:v>N-nitrosaminy</c:v>
                </c:pt>
              </c:strCache>
            </c:strRef>
          </c:cat>
          <c:val>
            <c:numRef>
              <c:f>List1!$Q$317:$Q$326</c:f>
              <c:numCache>
                <c:formatCode>General</c:formatCode>
                <c:ptCount val="10"/>
                <c:pt idx="0">
                  <c:v>18</c:v>
                </c:pt>
                <c:pt idx="1">
                  <c:v>18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086402586092559"/>
          <c:y val="1.314788407354593E-2"/>
          <c:w val="0.37567137104240533"/>
          <c:h val="0.98685211592644673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23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4" tIns="46067" rIns="92134" bIns="46067" numCol="1" anchor="t" anchorCtr="0" compatLnSpc="1">
            <a:prstTxWarp prst="textNoShape">
              <a:avLst/>
            </a:prstTxWarp>
          </a:bodyPr>
          <a:lstStyle>
            <a:lvl1pPr defTabSz="9206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4" tIns="46067" rIns="92134" bIns="46067" numCol="1" anchor="t" anchorCtr="0" compatLnSpc="1">
            <a:prstTxWarp prst="textNoShape">
              <a:avLst/>
            </a:prstTxWarp>
          </a:bodyPr>
          <a:lstStyle>
            <a:lvl1pPr algn="r" defTabSz="9206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4" tIns="46067" rIns="92134" bIns="46067" numCol="1" anchor="b" anchorCtr="0" compatLnSpc="1">
            <a:prstTxWarp prst="textNoShape">
              <a:avLst/>
            </a:prstTxWarp>
          </a:bodyPr>
          <a:lstStyle>
            <a:lvl1pPr defTabSz="9206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4" tIns="46067" rIns="92134" bIns="46067" numCol="1" anchor="b" anchorCtr="0" compatLnSpc="1">
            <a:prstTxWarp prst="textNoShape">
              <a:avLst/>
            </a:prstTxWarp>
          </a:bodyPr>
          <a:lstStyle>
            <a:lvl1pPr algn="r" defTabSz="9206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2C3AF0B-8C4E-4905-986D-7F38CA24E1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79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4" tIns="46067" rIns="92134" bIns="46067" numCol="1" anchor="t" anchorCtr="0" compatLnSpc="1">
            <a:prstTxWarp prst="textNoShape">
              <a:avLst/>
            </a:prstTxWarp>
          </a:bodyPr>
          <a:lstStyle>
            <a:lvl1pPr defTabSz="9206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4" tIns="46067" rIns="92134" bIns="46067" numCol="1" anchor="t" anchorCtr="0" compatLnSpc="1">
            <a:prstTxWarp prst="textNoShape">
              <a:avLst/>
            </a:prstTxWarp>
          </a:bodyPr>
          <a:lstStyle>
            <a:lvl1pPr algn="r" defTabSz="9206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4" tIns="46067" rIns="92134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4" tIns="46067" rIns="92134" bIns="46067" numCol="1" anchor="b" anchorCtr="0" compatLnSpc="1">
            <a:prstTxWarp prst="textNoShape">
              <a:avLst/>
            </a:prstTxWarp>
          </a:bodyPr>
          <a:lstStyle>
            <a:lvl1pPr defTabSz="9206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4" tIns="46067" rIns="92134" bIns="46067" numCol="1" anchor="b" anchorCtr="0" compatLnSpc="1">
            <a:prstTxWarp prst="textNoShape">
              <a:avLst/>
            </a:prstTxWarp>
          </a:bodyPr>
          <a:lstStyle>
            <a:lvl1pPr algn="r" defTabSz="9206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4FC494A-1FDD-47E0-92C0-86B5C08105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139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16977B1E-875C-41FF-B77E-3808BA5328C8}" type="slidenum">
              <a:rPr lang="cs-CZ" smtClean="0"/>
              <a:pPr defTabSz="919163"/>
              <a:t>1</a:t>
            </a:fld>
            <a:endParaRPr 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288B0776-5F04-48B0-9782-F192610F5BAD}" type="slidenum">
              <a:rPr lang="cs-CZ" smtClean="0"/>
              <a:pPr defTabSz="919163"/>
              <a:t>4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Tři základní atributy bezpečnosti potravin:</a:t>
            </a:r>
          </a:p>
          <a:p>
            <a:pPr eaLnBrk="1" hangingPunct="1"/>
            <a:r>
              <a:rPr lang="cs-CZ" smtClean="0"/>
              <a:t>Právní normy – závazné nejen pro podnikatele, ale i pro státní správu</a:t>
            </a:r>
          </a:p>
          <a:p>
            <a:pPr eaLnBrk="1" hangingPunct="1"/>
            <a:r>
              <a:rPr lang="cs-CZ" smtClean="0"/>
              <a:t>Vědecký základ - je klíčem pro rozhodování a přípravu „smysluplných či racionálních “ právních norem</a:t>
            </a:r>
          </a:p>
          <a:p>
            <a:pPr eaLnBrk="1" hangingPunct="1"/>
            <a:r>
              <a:rPr lang="cs-CZ" smtClean="0"/>
              <a:t>Kontrola – se týká jak producentů, tak i státní správy, kterou kontroluje FVO</a:t>
            </a:r>
          </a:p>
          <a:p>
            <a:pPr eaLnBrk="1" hangingPunct="1"/>
            <a:r>
              <a:rPr lang="cs-CZ" smtClean="0"/>
              <a:t>!!! aby tento složitý systém fungoval, je třeba, aby mezi jednotlivými prvky probíhala komunikace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KS vede první náměstek ministra zemědělství, schází se 3-4 ročně, strategické rozhodování, iniciační a poradní orgán ministra, KS každoročně hodnotí plnění usnesení vlády ke strategii bezpečnosti potravin a poskytuje zprávu vládě ČR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Z usnesení vlády, koordinační skupina bezpečnosti potravin, zastoupení všech zainteresovaných stran, státní správy (ministerstva, dozorové orgány), vědeckých výborů, informačního centra, svazů výrobců, spotřebitelských sdružení</a:t>
            </a: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090422B9-FD34-4BF3-B0DE-6345CD4578A9}" type="slidenum">
              <a:rPr lang="cs-CZ" smtClean="0"/>
              <a:pPr defTabSz="919163"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31684379-3D53-4211-871A-2F7B13BD8EA6}" type="slidenum">
              <a:rPr lang="cs-CZ" smtClean="0"/>
              <a:pPr defTabSz="919163"/>
              <a:t>6</a:t>
            </a:fld>
            <a:endParaRPr 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b="1" smtClean="0"/>
              <a:t>Dozorové orgány </a:t>
            </a:r>
            <a:r>
              <a:rPr lang="cs-CZ" smtClean="0"/>
              <a:t>kromě běžných cílených kontrol provádějí dlouhodobé plošné sledování cizorodých látek v potravinovém řetězci – jako preventivní orientační nástroj. Monitoring provádějí kromě dozorových orgánů výzkumná pracoviště.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Monitoring CL pokrývá hlavně tržní síť, ale zároveň i alternativní příjem potravin  (sběr lesních plodů, lov zvěře a ryb)</a:t>
            </a:r>
            <a:endParaRPr lang="cs-CZ" b="1" smtClean="0"/>
          </a:p>
          <a:p>
            <a:pPr eaLnBrk="1" hangingPunct="1"/>
            <a:endParaRPr lang="cs-CZ" b="1" smtClean="0"/>
          </a:p>
          <a:p>
            <a:pPr eaLnBrk="1" hangingPunct="1"/>
            <a:r>
              <a:rPr lang="cs-CZ" b="1" smtClean="0"/>
              <a:t>SVS ČR</a:t>
            </a:r>
            <a:r>
              <a:rPr lang="cs-CZ" smtClean="0"/>
              <a:t> - cizorodých  látek v krmivech, u živých zvířat na farmách, v surovinách a potravinách živočišného původu (pesticidy, dioxiny, TK, residua léčiv aj.)</a:t>
            </a:r>
            <a:r>
              <a:rPr lang="cs-CZ" sz="1800" smtClean="0"/>
              <a:t> , která  sleduje  kontaminaci  potravinového  řetězce   a hodnotí  stav</a:t>
            </a:r>
          </a:p>
          <a:p>
            <a:pPr eaLnBrk="1" hangingPunct="1"/>
            <a:r>
              <a:rPr lang="cs-CZ" smtClean="0"/>
              <a:t>SZPI - kontroluje potraviny rostlinného původu a suroviny k jejich  výrobě na  přítomnost cizorodých  látek (akrylamid, 3-MCPD,  mykotoxiny, residua pesticidů aj.) </a:t>
            </a:r>
          </a:p>
          <a:p>
            <a:pPr eaLnBrk="1" hangingPunct="1"/>
            <a:r>
              <a:rPr lang="cs-CZ" smtClean="0"/>
              <a:t>ÚKZUZ - monitoruje výskyt zakázaných a nežádoucích látek v krmivech, přítomnost nepovolených krmných surovin a dále provádí bazální monitoring půd</a:t>
            </a:r>
          </a:p>
          <a:p>
            <a:pPr eaLnBrk="1" hangingPunct="1"/>
            <a:r>
              <a:rPr lang="cs-CZ" smtClean="0"/>
              <a:t>VUMOP (výzkumný ústav meliorací a ochrany půdy) - poskytuje data o stavu zatížení půd a rostlin rizikovými látkami ČR</a:t>
            </a:r>
            <a:br>
              <a:rPr lang="cs-CZ" smtClean="0"/>
            </a:br>
            <a:r>
              <a:rPr lang="cs-CZ" smtClean="0"/>
              <a:t> VÚRV (výzkumný ústav rostlinné výroby) - přispívá do MCL měřením emisí SO</a:t>
            </a:r>
            <a:r>
              <a:rPr lang="cs-CZ" baseline="-18000" smtClean="0"/>
              <a:t>2</a:t>
            </a:r>
            <a:r>
              <a:rPr lang="cs-CZ" smtClean="0"/>
              <a:t>, NO</a:t>
            </a:r>
            <a:r>
              <a:rPr lang="cs-CZ" baseline="-18000" smtClean="0"/>
              <a:t>X</a:t>
            </a:r>
            <a:r>
              <a:rPr lang="cs-CZ" smtClean="0"/>
              <a:t>, O</a:t>
            </a:r>
            <a:r>
              <a:rPr lang="cs-CZ" baseline="-18000" smtClean="0"/>
              <a:t>3</a:t>
            </a:r>
            <a:r>
              <a:rPr lang="cs-CZ" smtClean="0"/>
              <a:t> a NH</a:t>
            </a:r>
            <a:r>
              <a:rPr lang="cs-CZ" baseline="-18000" smtClean="0"/>
              <a:t>3</a:t>
            </a:r>
            <a:r>
              <a:rPr lang="cs-CZ" smtClean="0"/>
              <a:t>, a dále sleduje rizikové prvky v rostlinách a půdách</a:t>
            </a:r>
          </a:p>
          <a:p>
            <a:pPr eaLnBrk="1" hangingPunct="1"/>
            <a:r>
              <a:rPr lang="cs-CZ" smtClean="0"/>
              <a:t>ZVHS  (zemědělská vodohospodářská správa) sleduje zatížení drobných vodních toků a malých vodních nádrží  (TK, kovy, PCB, PAH aj.)</a:t>
            </a:r>
          </a:p>
          <a:p>
            <a:pPr eaLnBrk="1" hangingPunct="1"/>
            <a:r>
              <a:rPr lang="cs-CZ" smtClean="0"/>
              <a:t>VÚLHM  (lesního hospodářství a myslivosti) provádí MCL v lesních ekosystémech (zjišťování zejména TK a vybraných org. látek v lesních plodech a houbách)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celkem 144 oznámení </a:t>
            </a:r>
          </a:p>
          <a:p>
            <a:endParaRPr lang="cs-CZ" sz="2000" dirty="0" smtClean="0"/>
          </a:p>
          <a:p>
            <a:r>
              <a:rPr lang="cs-CZ" sz="2000" dirty="0" smtClean="0"/>
              <a:t>Nejvíce: - </a:t>
            </a:r>
            <a:r>
              <a:rPr lang="cs-CZ" sz="1600" dirty="0" smtClean="0"/>
              <a:t>v kategorii FCM (nejčastěji migrace látek)</a:t>
            </a:r>
          </a:p>
          <a:p>
            <a:pPr lvl="1"/>
            <a:r>
              <a:rPr lang="cs-CZ" sz="1600" dirty="0" smtClean="0"/>
              <a:t>   - doplňky stravy – nepovolené látky (1,3 </a:t>
            </a:r>
            <a:r>
              <a:rPr lang="cs-CZ" sz="1600" dirty="0" err="1" smtClean="0"/>
              <a:t>dimethylamylamin</a:t>
            </a:r>
            <a:r>
              <a:rPr lang="cs-CZ" sz="1600" dirty="0" smtClean="0"/>
              <a:t> – DDAC)</a:t>
            </a:r>
          </a:p>
          <a:p>
            <a:r>
              <a:rPr lang="cs-CZ" sz="2000" dirty="0" smtClean="0"/>
              <a:t>             - kategorii obilniny a obilné produkty – aflatoxiny, přítomnost škůdců a plísní</a:t>
            </a:r>
          </a:p>
          <a:p>
            <a:r>
              <a:rPr lang="cs-CZ" sz="2000" dirty="0" smtClean="0"/>
              <a:t>             - ovoce a zelenina – rezidua pesticidů, kyselina mravenčí</a:t>
            </a:r>
          </a:p>
          <a:p>
            <a:endParaRPr lang="cs-CZ" sz="2000" dirty="0" smtClean="0"/>
          </a:p>
          <a:p>
            <a:r>
              <a:rPr lang="cs-CZ" sz="2000" dirty="0" smtClean="0"/>
              <a:t>Ve většině případů došlo ke stažení potravin z trhu.</a:t>
            </a:r>
          </a:p>
          <a:p>
            <a:endParaRPr lang="cs-CZ" sz="2000" dirty="0" smtClean="0"/>
          </a:p>
          <a:p>
            <a:r>
              <a:rPr lang="cs-CZ" sz="2000" dirty="0" smtClean="0"/>
              <a:t>poměr Varování: Informace: Odmítnutí na hranicích: Novinky </a:t>
            </a:r>
            <a:r>
              <a:rPr lang="cs-CZ" sz="2000" dirty="0" smtClean="0">
                <a:sym typeface="Symbol" pitchFamily="18" charset="2"/>
              </a:rPr>
              <a:t> 40 : 31 : 2 : 0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C494A-1FDD-47E0-92C0-86B5C08105F2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u="sng" smtClean="0">
                <a:latin typeface="Arial" pitchFamily="34" charset="0"/>
              </a:rPr>
              <a:t>www.viscojis.cz/teens</a:t>
            </a:r>
          </a:p>
          <a:p>
            <a:r>
              <a:rPr lang="en-GB" smtClean="0">
                <a:latin typeface="Arial" pitchFamily="34" charset="0"/>
              </a:rPr>
              <a:t>Educative programme for pre-school children and school children</a:t>
            </a:r>
          </a:p>
          <a:p>
            <a:r>
              <a:rPr lang="en-GB" smtClean="0">
                <a:latin typeface="Arial" pitchFamily="34" charset="0"/>
              </a:rPr>
              <a:t>Cooperation with WHO - „5 keys to safer food“ </a:t>
            </a:r>
          </a:p>
          <a:p>
            <a:r>
              <a:rPr lang="en-GB" smtClean="0">
                <a:latin typeface="Arial" pitchFamily="34" charset="0"/>
              </a:rPr>
              <a:t>201 lectures, 6 534 listeners </a:t>
            </a:r>
          </a:p>
          <a:p>
            <a:endParaRPr lang="cs-CZ" smtClean="0">
              <a:latin typeface="Arial" pitchFamily="34" charset="0"/>
            </a:endParaRPr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9E6D97CE-6693-4D19-BFE6-2C2A257BFEB9}" type="slidenum">
              <a:rPr lang="cs-CZ" smtClean="0">
                <a:latin typeface="Arial" pitchFamily="34" charset="0"/>
              </a:rPr>
              <a:pPr defTabSz="919163"/>
              <a:t>16</a:t>
            </a:fld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Z centra na periferii… Snad to tak nebude i pokud jde o význam Úřadu…</a:t>
            </a:r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6AFA9500-C00D-40D4-A2A1-14F169EFED61}" type="slidenum">
              <a:rPr lang="cs-CZ" smtClean="0"/>
              <a:pPr defTabSz="919163"/>
              <a:t>19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1676400"/>
            <a:ext cx="1943100" cy="3962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1676400"/>
            <a:ext cx="5676900" cy="3962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3048000"/>
            <a:ext cx="3810000" cy="2590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3810000" cy="2590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3048000"/>
            <a:ext cx="3810000" cy="2590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3048000"/>
            <a:ext cx="3810000" cy="2590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85800" y="3048000"/>
            <a:ext cx="7772400" cy="2590800"/>
          </a:xfrm>
        </p:spPr>
        <p:txBody>
          <a:bodyPr/>
          <a:lstStyle/>
          <a:p>
            <a:pPr lvl="0"/>
            <a:endParaRPr lang="cs-CZ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3048000"/>
            <a:ext cx="3810000" cy="2590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3048000"/>
            <a:ext cx="3810000" cy="2590800"/>
          </a:xfrm>
        </p:spPr>
        <p:txBody>
          <a:bodyPr/>
          <a:lstStyle/>
          <a:p>
            <a:pPr lvl="0"/>
            <a:endParaRPr lang="cs-CZ" noProof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ü"/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ü"/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ü"/>
              <a:defRPr>
                <a:latin typeface="Arial" charset="0"/>
              </a:defRPr>
            </a:lvl1pPr>
          </a:lstStyle>
          <a:p>
            <a:pPr>
              <a:defRPr/>
            </a:pPr>
            <a:fld id="{F98E09F2-27DF-46DB-8907-B6083214EC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3048000"/>
            <a:ext cx="38100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38100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6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048000"/>
            <a:ext cx="777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988840"/>
            <a:ext cx="8424863" cy="2160588"/>
          </a:xfrm>
        </p:spPr>
        <p:txBody>
          <a:bodyPr/>
          <a:lstStyle/>
          <a:p>
            <a:pPr eaLnBrk="1" hangingPunct="1">
              <a:defRPr/>
            </a:pPr>
            <a:r>
              <a:rPr lang="cs-CZ" sz="6000" b="1" dirty="0" smtClean="0">
                <a:effectLst/>
                <a:latin typeface="+mn-lt"/>
              </a:rPr>
              <a:t/>
            </a:r>
            <a:br>
              <a:rPr lang="cs-CZ" sz="6000" b="1" dirty="0" smtClean="0">
                <a:effectLst/>
                <a:latin typeface="+mn-lt"/>
              </a:rPr>
            </a:br>
            <a:r>
              <a:rPr lang="cs-CZ" sz="4800" b="1" i="1" dirty="0" smtClean="0">
                <a:effectLst/>
                <a:latin typeface="+mn-lt"/>
              </a:rPr>
              <a:t>Bezpečné potraviny </a:t>
            </a:r>
            <a:br>
              <a:rPr lang="cs-CZ" sz="4800" b="1" i="1" dirty="0" smtClean="0">
                <a:effectLst/>
                <a:latin typeface="+mn-lt"/>
              </a:rPr>
            </a:br>
            <a:r>
              <a:rPr lang="cs-CZ" sz="4800" b="1" i="1" dirty="0" smtClean="0">
                <a:effectLst/>
                <a:latin typeface="+mn-lt"/>
              </a:rPr>
              <a:t>na českém trhu</a:t>
            </a:r>
            <a:r>
              <a:rPr lang="cs-CZ" sz="4400" b="1" dirty="0" smtClean="0">
                <a:effectLst/>
              </a:rPr>
              <a:t/>
            </a:r>
            <a:br>
              <a:rPr lang="cs-CZ" sz="4400" b="1" dirty="0" smtClean="0">
                <a:effectLst/>
              </a:rPr>
            </a:br>
            <a:endParaRPr lang="cs-CZ" sz="4400" b="1" dirty="0" smtClean="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900113" y="4214813"/>
            <a:ext cx="345757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sz="2200">
              <a:latin typeface="Times New Roman" pitchFamily="18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924300" y="4643438"/>
            <a:ext cx="4665663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sz="2200" dirty="0">
                <a:latin typeface="+mn-lt"/>
              </a:rPr>
              <a:t>Ing. Jitka </a:t>
            </a:r>
            <a:r>
              <a:rPr lang="cs-CZ" sz="2200" dirty="0" err="1">
                <a:latin typeface="+mn-lt"/>
              </a:rPr>
              <a:t>Götzová</a:t>
            </a:r>
            <a:endParaRPr lang="cs-CZ" sz="2200" dirty="0">
              <a:latin typeface="+mn-lt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sz="2200" dirty="0">
                <a:latin typeface="+mn-lt"/>
              </a:rPr>
              <a:t>ředitelka odboru bezpečnosti potravin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None/>
              <a:defRPr/>
            </a:pPr>
            <a:endParaRPr lang="cs-CZ" sz="1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0" lvl="2">
              <a:spcBef>
                <a:spcPct val="20000"/>
              </a:spcBef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cs-CZ" sz="1800" b="1" dirty="0">
                <a:solidFill>
                  <a:schemeClr val="tx2"/>
                </a:solidFill>
                <a:latin typeface="+mn-lt"/>
              </a:rPr>
              <a:t>České Budějovice, 30. srpna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772400" cy="647700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effectLst/>
                <a:latin typeface="+mn-lt"/>
              </a:rPr>
              <a:t>RASFF v ČR v roce 2012</a:t>
            </a:r>
            <a:endParaRPr lang="cs-CZ" sz="3200" b="1" dirty="0">
              <a:effectLst/>
              <a:latin typeface="+mn-lt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971600" y="5445224"/>
            <a:ext cx="7772400" cy="792087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FF0000"/>
                </a:solidFill>
                <a:sym typeface="Symbol" pitchFamily="18" charset="2"/>
              </a:rPr>
              <a:t>       2013           68                34                     7 </a:t>
            </a:r>
            <a:br>
              <a:rPr lang="cs-CZ" sz="2000" b="1" dirty="0" smtClean="0">
                <a:solidFill>
                  <a:srgbClr val="FF0000"/>
                </a:solidFill>
                <a:sym typeface="Symbol" pitchFamily="18" charset="2"/>
              </a:rPr>
            </a:br>
            <a:r>
              <a:rPr lang="cs-CZ" sz="2000" b="1" dirty="0" smtClean="0">
                <a:solidFill>
                  <a:srgbClr val="FF0000"/>
                </a:solidFill>
                <a:sym typeface="Symbol" pitchFamily="18" charset="2"/>
              </a:rPr>
              <a:t>    </a:t>
            </a:r>
            <a:r>
              <a:rPr lang="cs-CZ" sz="1400" b="1" dirty="0" smtClean="0">
                <a:solidFill>
                  <a:srgbClr val="FF0000"/>
                </a:solidFill>
                <a:sym typeface="Symbol" pitchFamily="18" charset="2"/>
              </a:rPr>
              <a:t>(údaj k 27. 8. 2013)</a:t>
            </a:r>
            <a:endParaRPr lang="cs-CZ" sz="1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187624" y="2060848"/>
          <a:ext cx="6912768" cy="3384374"/>
        </p:xfrm>
        <a:graphic>
          <a:graphicData uri="http://schemas.openxmlformats.org/drawingml/2006/table">
            <a:tbl>
              <a:tblPr/>
              <a:tblGrid>
                <a:gridCol w="1259574"/>
                <a:gridCol w="1125577"/>
                <a:gridCol w="1697298"/>
                <a:gridCol w="1679432"/>
                <a:gridCol w="1150887"/>
              </a:tblGrid>
              <a:tr h="482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Times New Roman"/>
                          <a:ea typeface="Times New Roman"/>
                          <a:cs typeface="Times New Roman"/>
                        </a:rPr>
                        <a:t>Rok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Times New Roman"/>
                          <a:ea typeface="Times New Roman"/>
                          <a:cs typeface="Times New Roman"/>
                        </a:rPr>
                        <a:t>Oznámení přijatá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Oznámení odeslaná kontrola trhu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Oznámení odeslaná kontrola dovozu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1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2003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2004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cs-CZ" sz="1200" baseline="30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152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187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 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177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194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72*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 63**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144***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82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změna oproti roku 2011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-25 %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-32 %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+100 %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Times New Roman"/>
                          <a:ea typeface="Times New Roman"/>
                          <a:cs typeface="Times New Roman"/>
                        </a:rPr>
                        <a:t>-25 %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2400" cy="1143000"/>
          </a:xfrm>
        </p:spPr>
        <p:txBody>
          <a:bodyPr/>
          <a:lstStyle/>
          <a:p>
            <a:r>
              <a:rPr lang="cs-CZ" sz="3200" b="1" dirty="0" smtClean="0">
                <a:effectLst/>
                <a:latin typeface="Arial" pitchFamily="34" charset="0"/>
                <a:cs typeface="Arial" pitchFamily="34" charset="0"/>
              </a:rPr>
              <a:t>Oznámení týkající se ČR rozdělená podle typu nebezpečí</a:t>
            </a:r>
            <a:endParaRPr lang="cs-CZ" sz="3200" b="1" dirty="0"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af 4"/>
          <p:cNvGraphicFramePr/>
          <p:nvPr/>
        </p:nvGraphicFramePr>
        <p:xfrm>
          <a:off x="1187624" y="2564904"/>
          <a:ext cx="669674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20605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effectLst/>
                <a:latin typeface="+mn-lt"/>
              </a:rPr>
              <a:t>Kde získáte informace z oblasti bezpečnosti potravin</a:t>
            </a:r>
            <a:endParaRPr lang="cs-CZ" b="1" dirty="0">
              <a:effectLst/>
              <a:latin typeface="+mn-lt"/>
            </a:endParaRPr>
          </a:p>
        </p:txBody>
      </p:sp>
      <p:pic>
        <p:nvPicPr>
          <p:cNvPr id="3" name="il_fi" descr="http://www.riverpoolsandspas.com/Portals/42700/images/fa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3861048"/>
            <a:ext cx="2446338" cy="2595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cs-CZ" smtClean="0"/>
          </a:p>
          <a:p>
            <a:endParaRPr lang="cs-CZ" smtClean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endParaRPr lang="cs-CZ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257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endParaRPr lang="cs-CZ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ázek 2"/>
          <p:cNvPicPr>
            <a:picLocks noChangeAspect="1" noChangeArrowheads="1"/>
          </p:cNvPicPr>
          <p:nvPr/>
        </p:nvPicPr>
        <p:blipFill>
          <a:blip r:embed="rId2" cstate="print"/>
          <a:srcRect l="6281" t="18062" r="5620" b="12555"/>
          <a:stretch>
            <a:fillRect/>
          </a:stretch>
        </p:blipFill>
        <p:spPr bwMode="auto">
          <a:xfrm>
            <a:off x="0" y="3284538"/>
            <a:ext cx="91440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Obrázek 4"/>
          <p:cNvPicPr>
            <a:picLocks noChangeAspect="1" noChangeArrowheads="1"/>
          </p:cNvPicPr>
          <p:nvPr/>
        </p:nvPicPr>
        <p:blipFill>
          <a:blip r:embed="rId3" cstate="print"/>
          <a:srcRect l="6612" t="24451" r="5289" b="30176"/>
          <a:stretch>
            <a:fillRect/>
          </a:stretch>
        </p:blipFill>
        <p:spPr bwMode="auto">
          <a:xfrm>
            <a:off x="0" y="0"/>
            <a:ext cx="91440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smtClean="0"/>
          </a:p>
        </p:txBody>
      </p:sp>
      <p:sp>
        <p:nvSpPr>
          <p:cNvPr id="24579" name="Zástupný symbol pro tabulku 2"/>
          <p:cNvSpPr>
            <a:spLocks noGrp="1" noTextEdit="1"/>
          </p:cNvSpPr>
          <p:nvPr>
            <p:ph type="tbl" idx="1"/>
          </p:nvPr>
        </p:nvSpPr>
        <p:spPr/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0"/>
            <a:ext cx="349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838"/>
            <a:ext cx="3436938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7744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620713"/>
            <a:ext cx="25146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2897188"/>
            <a:ext cx="28035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76738"/>
            <a:ext cx="3509963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613" y="0"/>
            <a:ext cx="37274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1557338"/>
            <a:ext cx="2989262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5825" y="4164013"/>
            <a:ext cx="1908175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808" y="3951288"/>
            <a:ext cx="2035175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941168"/>
            <a:ext cx="3188743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349896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effectLst/>
                <a:latin typeface="+mn-lt"/>
              </a:rPr>
              <a:t>Evropský úřad pro bezpečnost potravin</a:t>
            </a:r>
            <a:endParaRPr lang="cs-CZ" b="1" dirty="0">
              <a:effectLst/>
              <a:latin typeface="+mn-lt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1043608" y="2996952"/>
            <a:ext cx="4320480" cy="1749152"/>
          </a:xfrm>
        </p:spPr>
        <p:txBody>
          <a:bodyPr/>
          <a:lstStyle/>
          <a:p>
            <a:pPr>
              <a:buNone/>
              <a:defRPr/>
            </a:pPr>
            <a:r>
              <a:rPr lang="cs-CZ" sz="2200" dirty="0" smtClean="0"/>
              <a:t> </a:t>
            </a:r>
            <a:r>
              <a:rPr lang="cs-CZ" sz="2200" b="1" u="sng" dirty="0" smtClean="0"/>
              <a:t>Úkoly EFSA</a:t>
            </a:r>
          </a:p>
          <a:p>
            <a:pPr marL="533400" lvl="1">
              <a:buFont typeface="Arial" pitchFamily="34" charset="0"/>
              <a:buChar char="•"/>
              <a:defRPr/>
            </a:pPr>
            <a:r>
              <a:rPr lang="cs-CZ" sz="2000" dirty="0" smtClean="0"/>
              <a:t> </a:t>
            </a:r>
            <a:r>
              <a:rPr lang="cs-CZ" sz="2200" dirty="0" smtClean="0"/>
              <a:t>vědecké poradenství</a:t>
            </a:r>
          </a:p>
          <a:p>
            <a:pPr marL="533400" lvl="1">
              <a:buFont typeface="Arial" pitchFamily="34" charset="0"/>
              <a:buChar char="•"/>
              <a:defRPr/>
            </a:pPr>
            <a:r>
              <a:rPr lang="cs-CZ" sz="2200" dirty="0" smtClean="0"/>
              <a:t> sběr dat a informací</a:t>
            </a:r>
          </a:p>
          <a:p>
            <a:pPr marL="533400" lvl="1">
              <a:buFont typeface="Arial" pitchFamily="34" charset="0"/>
              <a:buChar char="•"/>
              <a:defRPr/>
            </a:pPr>
            <a:r>
              <a:rPr lang="cs-CZ" sz="2200" dirty="0" smtClean="0"/>
              <a:t> komunikace o riziku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2480" y="2996952"/>
            <a:ext cx="3810000" cy="1872208"/>
          </a:xfrm>
        </p:spPr>
        <p:txBody>
          <a:bodyPr/>
          <a:lstStyle/>
          <a:p>
            <a:pPr marL="263525" indent="-263525">
              <a:buSzPct val="120000"/>
              <a:buNone/>
              <a:defRPr/>
            </a:pPr>
            <a:r>
              <a:rPr lang="cs-CZ" sz="2200" b="1" u="sng" dirty="0" smtClean="0">
                <a:cs typeface="Arial" charset="0"/>
              </a:rPr>
              <a:t>Základní principy</a:t>
            </a:r>
          </a:p>
          <a:p>
            <a:pPr marL="534988" lvl="1" indent="-263525">
              <a:buFont typeface="Arial" pitchFamily="34" charset="0"/>
              <a:buChar char="•"/>
              <a:defRPr/>
            </a:pPr>
            <a:r>
              <a:rPr lang="cs-CZ" sz="2200" dirty="0" smtClean="0">
                <a:cs typeface="Arial" charset="0"/>
              </a:rPr>
              <a:t>vědecká excelence</a:t>
            </a:r>
          </a:p>
          <a:p>
            <a:pPr marL="534988" lvl="1" indent="-263525">
              <a:buFont typeface="Arial" pitchFamily="34" charset="0"/>
              <a:buChar char="•"/>
              <a:defRPr/>
            </a:pPr>
            <a:r>
              <a:rPr lang="cs-CZ" sz="2200" dirty="0" smtClean="0">
                <a:cs typeface="Arial" charset="0"/>
              </a:rPr>
              <a:t>nezávislost</a:t>
            </a:r>
          </a:p>
          <a:p>
            <a:pPr marL="534988" lvl="1" indent="-263525">
              <a:buFont typeface="Arial" pitchFamily="34" charset="0"/>
              <a:buChar char="•"/>
              <a:defRPr/>
            </a:pPr>
            <a:r>
              <a:rPr lang="cs-CZ" sz="2200" dirty="0" smtClean="0">
                <a:cs typeface="Arial" charset="0"/>
              </a:rPr>
              <a:t>transparentnost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smtClean="0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8676" name="Picture 2" descr="efsaheadquar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effectLst/>
                <a:latin typeface="+mn-lt"/>
              </a:rPr>
              <a:t>Co si myslí spotřebitelé o potravinách na českém trhu?</a:t>
            </a:r>
            <a:endParaRPr lang="cs-CZ" b="1" dirty="0">
              <a:effectLst/>
              <a:latin typeface="+mn-lt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11560" y="2604045"/>
            <a:ext cx="4040188" cy="639762"/>
          </a:xfrm>
        </p:spPr>
        <p:txBody>
          <a:bodyPr/>
          <a:lstStyle/>
          <a:p>
            <a:pPr algn="ctr"/>
            <a:r>
              <a:rPr lang="cs-CZ" u="sng" dirty="0" smtClean="0"/>
              <a:t>Zdravotní nezávadnost</a:t>
            </a:r>
            <a:endParaRPr lang="cs-CZ" u="sng" dirty="0"/>
          </a:p>
        </p:txBody>
      </p:sp>
      <p:sp>
        <p:nvSpPr>
          <p:cNvPr id="6147" name="Zástupný symbol pro obsah 2"/>
          <p:cNvSpPr>
            <a:spLocks noGrp="1"/>
          </p:cNvSpPr>
          <p:nvPr>
            <p:ph sz="half" idx="2"/>
          </p:nvPr>
        </p:nvSpPr>
        <p:spPr>
          <a:xfrm>
            <a:off x="611560" y="3180109"/>
            <a:ext cx="4040188" cy="2985195"/>
          </a:xfrm>
        </p:spPr>
        <p:txBody>
          <a:bodyPr/>
          <a:lstStyle/>
          <a:p>
            <a:pPr>
              <a:buNone/>
            </a:pPr>
            <a:endParaRPr lang="cs-CZ" sz="1800" b="1" dirty="0" smtClean="0"/>
          </a:p>
          <a:p>
            <a:pPr algn="ctr">
              <a:buNone/>
            </a:pPr>
            <a:r>
              <a:rPr lang="cs-CZ" sz="2000" b="1" dirty="0" smtClean="0"/>
              <a:t>potraviny z ČR  </a:t>
            </a:r>
          </a:p>
          <a:p>
            <a:pPr algn="ctr">
              <a:buNone/>
            </a:pPr>
            <a:r>
              <a:rPr lang="cs-CZ" sz="2000" b="1" dirty="0" smtClean="0"/>
              <a:t>73% dobrá      18% špatná</a:t>
            </a:r>
          </a:p>
          <a:p>
            <a:pPr algn="ctr">
              <a:buNone/>
            </a:pPr>
            <a:endParaRPr lang="cs-CZ" sz="2000" b="1" dirty="0" smtClean="0"/>
          </a:p>
          <a:p>
            <a:pPr algn="ctr">
              <a:buNone/>
            </a:pPr>
            <a:r>
              <a:rPr lang="cs-CZ" sz="2000" b="1" dirty="0" smtClean="0"/>
              <a:t>potraviny ze zahraničí </a:t>
            </a:r>
          </a:p>
          <a:p>
            <a:pPr algn="ctr">
              <a:buNone/>
            </a:pPr>
            <a:r>
              <a:rPr lang="cs-CZ" sz="2000" b="1" dirty="0" smtClean="0"/>
              <a:t>43% dobrá      40% špatná </a:t>
            </a:r>
            <a:r>
              <a:rPr lang="cs-CZ" sz="2000" dirty="0" smtClean="0"/>
              <a:t> </a:t>
            </a:r>
          </a:p>
          <a:p>
            <a:endParaRPr lang="cs-CZ" sz="1800" dirty="0" smtClean="0"/>
          </a:p>
          <a:p>
            <a:pPr>
              <a:buNone/>
            </a:pPr>
            <a:endParaRPr lang="cs-CZ" sz="180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2604045"/>
            <a:ext cx="4041775" cy="639762"/>
          </a:xfrm>
        </p:spPr>
        <p:txBody>
          <a:bodyPr/>
          <a:lstStyle/>
          <a:p>
            <a:pPr algn="ctr"/>
            <a:r>
              <a:rPr lang="cs-CZ" u="sng" dirty="0" smtClean="0"/>
              <a:t>Kvalita potravin</a:t>
            </a:r>
            <a:endParaRPr lang="cs-CZ" u="sng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008" y="3140968"/>
            <a:ext cx="4041775" cy="2322488"/>
          </a:xfrm>
        </p:spPr>
        <p:txBody>
          <a:bodyPr/>
          <a:lstStyle/>
          <a:p>
            <a:pPr algn="ctr">
              <a:buNone/>
            </a:pPr>
            <a:endParaRPr lang="cs-CZ" sz="2000" b="1" dirty="0" smtClean="0"/>
          </a:p>
          <a:p>
            <a:pPr algn="ctr">
              <a:buNone/>
            </a:pPr>
            <a:r>
              <a:rPr lang="cs-CZ" sz="2000" b="1" dirty="0" smtClean="0"/>
              <a:t>potraviny z ČR </a:t>
            </a:r>
          </a:p>
          <a:p>
            <a:pPr algn="ctr">
              <a:buNone/>
            </a:pPr>
            <a:r>
              <a:rPr lang="cs-CZ" sz="2000" b="1" dirty="0" smtClean="0"/>
              <a:t>71% dobrá      23% špatná </a:t>
            </a:r>
          </a:p>
          <a:p>
            <a:pPr algn="ctr">
              <a:buNone/>
            </a:pPr>
            <a:endParaRPr lang="cs-CZ" sz="2000" b="1" dirty="0" smtClean="0"/>
          </a:p>
          <a:p>
            <a:pPr algn="ctr">
              <a:buNone/>
            </a:pPr>
            <a:r>
              <a:rPr lang="cs-CZ" sz="2000" b="1" dirty="0" smtClean="0"/>
              <a:t>potraviny ze zahraničí </a:t>
            </a:r>
          </a:p>
          <a:p>
            <a:pPr algn="ctr">
              <a:buNone/>
            </a:pPr>
            <a:r>
              <a:rPr lang="cs-CZ" sz="2000" b="1" dirty="0" smtClean="0"/>
              <a:t>33% dobrá       53% špatná</a:t>
            </a:r>
          </a:p>
          <a:p>
            <a:pPr algn="ctr">
              <a:buNone/>
            </a:pPr>
            <a:endParaRPr lang="cs-CZ" sz="2000" b="1" dirty="0" smtClean="0"/>
          </a:p>
          <a:p>
            <a:pPr algn="ctr">
              <a:buNone/>
            </a:pPr>
            <a:endParaRPr lang="cs-CZ" sz="2000" b="1" dirty="0" smtClean="0"/>
          </a:p>
          <a:p>
            <a:pPr algn="ctr">
              <a:buNone/>
            </a:pPr>
            <a:endParaRPr lang="cs-CZ" sz="1600" b="1" dirty="0" smtClean="0"/>
          </a:p>
          <a:p>
            <a:pPr algn="ctr">
              <a:buNone/>
            </a:pPr>
            <a:r>
              <a:rPr lang="cs-CZ" sz="1600" b="1" dirty="0" smtClean="0"/>
              <a:t>Zdroj: CVVM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farmtof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4"/>
          <p:cNvSpPr/>
          <p:nvPr/>
        </p:nvSpPr>
        <p:spPr bwMode="auto">
          <a:xfrm>
            <a:off x="611560" y="1052736"/>
            <a:ext cx="1643074" cy="628648"/>
          </a:xfrm>
          <a:prstGeom prst="roundRect">
            <a:avLst/>
          </a:prstGeom>
          <a:solidFill>
            <a:srgbClr val="96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1800" b="1" dirty="0" smtClean="0">
                <a:solidFill>
                  <a:srgbClr val="FFFFFF"/>
                </a:solidFill>
                <a:latin typeface="Myriad Pro" charset="0"/>
                <a:ea typeface="MS Pゴシック" pitchFamily="-92" charset="-128"/>
                <a:cs typeface="+mn-cs"/>
              </a:rPr>
              <a:t>Zdraví rostlin</a:t>
            </a:r>
            <a:endParaRPr lang="en-GB" sz="1800" b="1" dirty="0">
              <a:solidFill>
                <a:srgbClr val="FFFFFF"/>
              </a:solidFill>
              <a:latin typeface="Myriad Pro" charset="0"/>
              <a:ea typeface="MS Pゴシック" pitchFamily="-92" charset="-128"/>
              <a:cs typeface="+mn-cs"/>
            </a:endParaRPr>
          </a:p>
        </p:txBody>
      </p:sp>
      <p:sp>
        <p:nvSpPr>
          <p:cNvPr id="6" name="Rounded Rectangle 10"/>
          <p:cNvSpPr/>
          <p:nvPr/>
        </p:nvSpPr>
        <p:spPr bwMode="auto">
          <a:xfrm>
            <a:off x="3635896" y="980728"/>
            <a:ext cx="1933572" cy="423072"/>
          </a:xfrm>
          <a:prstGeom prst="roundRect">
            <a:avLst/>
          </a:prstGeom>
          <a:solidFill>
            <a:srgbClr val="95A30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1800" b="1" dirty="0" smtClean="0">
                <a:solidFill>
                  <a:srgbClr val="FFFFFF"/>
                </a:solidFill>
                <a:latin typeface="Myriad Pro" charset="0"/>
                <a:ea typeface="MS Pゴシック" pitchFamily="-92" charset="-128"/>
                <a:cs typeface="+mn-cs"/>
              </a:rPr>
              <a:t>Ochrana rostlin</a:t>
            </a:r>
            <a:endParaRPr lang="en-GB" sz="1800" b="1" dirty="0">
              <a:solidFill>
                <a:srgbClr val="FFFFFF"/>
              </a:solidFill>
              <a:latin typeface="Myriad Pro" charset="0"/>
              <a:ea typeface="MS Pゴシック" pitchFamily="-92" charset="-128"/>
              <a:cs typeface="+mn-cs"/>
            </a:endParaRPr>
          </a:p>
        </p:txBody>
      </p:sp>
      <p:sp>
        <p:nvSpPr>
          <p:cNvPr id="8" name="Rounded Rectangle 11"/>
          <p:cNvSpPr/>
          <p:nvPr/>
        </p:nvSpPr>
        <p:spPr bwMode="auto">
          <a:xfrm>
            <a:off x="6370457" y="188640"/>
            <a:ext cx="2773543" cy="762404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1800" b="1" dirty="0" smtClean="0">
                <a:solidFill>
                  <a:srgbClr val="FFFFFF"/>
                </a:solidFill>
                <a:latin typeface="Myriad Pro" charset="0"/>
                <a:ea typeface="MS Pゴシック" pitchFamily="-92" charset="-128"/>
                <a:cs typeface="+mn-cs"/>
              </a:rPr>
              <a:t>Geneticky modifikované</a:t>
            </a:r>
          </a:p>
          <a:p>
            <a:pPr algn="ctr">
              <a:defRPr/>
            </a:pPr>
            <a:r>
              <a:rPr lang="cs-CZ" sz="1800" b="1" dirty="0" smtClean="0">
                <a:solidFill>
                  <a:srgbClr val="FFFFFF"/>
                </a:solidFill>
                <a:latin typeface="Myriad Pro" charset="0"/>
                <a:ea typeface="MS Pゴシック" pitchFamily="-92" charset="-128"/>
                <a:cs typeface="+mn-cs"/>
              </a:rPr>
              <a:t> organismy</a:t>
            </a:r>
            <a:endParaRPr lang="en-GB" sz="1800" b="1" dirty="0">
              <a:solidFill>
                <a:srgbClr val="FFFFFF"/>
              </a:solidFill>
              <a:latin typeface="Myriad Pro" charset="0"/>
              <a:ea typeface="MS Pゴシック" pitchFamily="-92" charset="-128"/>
              <a:cs typeface="+mn-cs"/>
            </a:endParaRPr>
          </a:p>
        </p:txBody>
      </p:sp>
      <p:sp>
        <p:nvSpPr>
          <p:cNvPr id="9" name="Rounded Rectangle 12"/>
          <p:cNvSpPr/>
          <p:nvPr/>
        </p:nvSpPr>
        <p:spPr bwMode="auto">
          <a:xfrm>
            <a:off x="6357950" y="2871790"/>
            <a:ext cx="1571636" cy="628648"/>
          </a:xfrm>
          <a:prstGeom prst="round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1800" b="1" dirty="0" smtClean="0">
                <a:solidFill>
                  <a:srgbClr val="FFFFFF"/>
                </a:solidFill>
                <a:latin typeface="Myriad Pro" charset="0"/>
                <a:ea typeface="MS Pゴシック" pitchFamily="-92" charset="-128"/>
                <a:cs typeface="+mn-cs"/>
              </a:rPr>
              <a:t>Krmiva</a:t>
            </a:r>
            <a:r>
              <a:rPr lang="it-IT" sz="1800" b="1" dirty="0" smtClean="0">
                <a:solidFill>
                  <a:srgbClr val="FFFFFF"/>
                </a:solidFill>
                <a:latin typeface="Myriad Pro" charset="0"/>
                <a:ea typeface="MS Pゴシック" pitchFamily="-92" charset="-128"/>
                <a:cs typeface="+mn-cs"/>
              </a:rPr>
              <a:t> </a:t>
            </a:r>
            <a:endParaRPr lang="en-GB" sz="1800" b="1" dirty="0">
              <a:solidFill>
                <a:srgbClr val="FFFFFF"/>
              </a:solidFill>
              <a:latin typeface="Myriad Pro" charset="0"/>
              <a:ea typeface="MS Pゴシック" pitchFamily="-92" charset="-128"/>
              <a:cs typeface="+mn-cs"/>
            </a:endParaRPr>
          </a:p>
        </p:txBody>
      </p:sp>
      <p:sp>
        <p:nvSpPr>
          <p:cNvPr id="10" name="Rounded Rectangle 5"/>
          <p:cNvSpPr/>
          <p:nvPr/>
        </p:nvSpPr>
        <p:spPr bwMode="auto">
          <a:xfrm>
            <a:off x="3491880" y="3645024"/>
            <a:ext cx="1933572" cy="942972"/>
          </a:xfrm>
          <a:prstGeom prst="roundRect">
            <a:avLst/>
          </a:prstGeom>
          <a:solidFill>
            <a:srgbClr val="FF5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1800" b="1" dirty="0" smtClean="0">
                <a:solidFill>
                  <a:srgbClr val="FFFFFF"/>
                </a:solidFill>
                <a:latin typeface="Myriad Pro" charset="0"/>
                <a:ea typeface="MS Pゴシック" pitchFamily="-92" charset="-128"/>
                <a:cs typeface="+mn-cs"/>
              </a:rPr>
              <a:t>Zdraví zvířat a </a:t>
            </a:r>
          </a:p>
          <a:p>
            <a:pPr algn="ctr">
              <a:defRPr/>
            </a:pPr>
            <a:r>
              <a:rPr lang="cs-CZ" sz="1800" b="1" dirty="0" err="1" smtClean="0">
                <a:solidFill>
                  <a:srgbClr val="FFFFFF"/>
                </a:solidFill>
                <a:latin typeface="Myriad Pro" charset="0"/>
                <a:ea typeface="MS Pゴシック" pitchFamily="-92" charset="-128"/>
                <a:cs typeface="+mn-cs"/>
              </a:rPr>
              <a:t>welfare</a:t>
            </a:r>
            <a:endParaRPr lang="en-GB" sz="1800" b="1" dirty="0">
              <a:solidFill>
                <a:srgbClr val="FFFFFF"/>
              </a:solidFill>
              <a:latin typeface="Myriad Pro" charset="0"/>
              <a:ea typeface="MS Pゴシック" pitchFamily="-92" charset="-128"/>
              <a:cs typeface="+mn-cs"/>
            </a:endParaRPr>
          </a:p>
        </p:txBody>
      </p:sp>
      <p:sp>
        <p:nvSpPr>
          <p:cNvPr id="11" name="Rounded Rectangle 6"/>
          <p:cNvSpPr/>
          <p:nvPr/>
        </p:nvSpPr>
        <p:spPr bwMode="auto">
          <a:xfrm>
            <a:off x="611560" y="2564904"/>
            <a:ext cx="1928796" cy="842962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1800" b="1" dirty="0" smtClean="0">
                <a:solidFill>
                  <a:srgbClr val="FFFFFF"/>
                </a:solidFill>
                <a:latin typeface="Myriad Pro" charset="0"/>
                <a:ea typeface="MS Pゴシック" pitchFamily="-92" charset="-128"/>
                <a:cs typeface="+mn-cs"/>
              </a:rPr>
              <a:t>Biologická rizika</a:t>
            </a:r>
            <a:endParaRPr lang="en-GB" sz="1800" b="1" dirty="0">
              <a:solidFill>
                <a:srgbClr val="FFFFFF"/>
              </a:solidFill>
              <a:latin typeface="Myriad Pro" charset="0"/>
              <a:ea typeface="MS Pゴシック" pitchFamily="-92" charset="-128"/>
              <a:cs typeface="+mn-cs"/>
            </a:endParaRPr>
          </a:p>
        </p:txBody>
      </p:sp>
      <p:sp>
        <p:nvSpPr>
          <p:cNvPr id="12" name="Rounded Rectangle 8"/>
          <p:cNvSpPr/>
          <p:nvPr/>
        </p:nvSpPr>
        <p:spPr bwMode="auto">
          <a:xfrm>
            <a:off x="251520" y="5877272"/>
            <a:ext cx="1857359" cy="628648"/>
          </a:xfrm>
          <a:prstGeom prst="roundRect">
            <a:avLst/>
          </a:prstGeom>
          <a:solidFill>
            <a:srgbClr val="FCA5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1800" b="1" dirty="0" smtClean="0">
                <a:solidFill>
                  <a:srgbClr val="FFFFFF"/>
                </a:solidFill>
                <a:latin typeface="Myriad Pro" charset="0"/>
                <a:ea typeface="MS Pゴシック" pitchFamily="-92" charset="-128"/>
                <a:cs typeface="+mn-cs"/>
              </a:rPr>
              <a:t>Kontaminanty</a:t>
            </a:r>
            <a:endParaRPr lang="en-GB" sz="1800" b="1" dirty="0">
              <a:solidFill>
                <a:srgbClr val="FFFFFF"/>
              </a:solidFill>
              <a:latin typeface="Myriad Pro" charset="0"/>
              <a:ea typeface="MS Pゴシック" pitchFamily="-92" charset="-128"/>
              <a:cs typeface="+mn-cs"/>
            </a:endParaRPr>
          </a:p>
        </p:txBody>
      </p:sp>
      <p:sp>
        <p:nvSpPr>
          <p:cNvPr id="13" name="Rounded Rectangle 13"/>
          <p:cNvSpPr/>
          <p:nvPr/>
        </p:nvSpPr>
        <p:spPr bwMode="auto">
          <a:xfrm>
            <a:off x="2771800" y="5013176"/>
            <a:ext cx="2143111" cy="792088"/>
          </a:xfrm>
          <a:prstGeom prst="roundRect">
            <a:avLst/>
          </a:prstGeom>
          <a:solidFill>
            <a:srgbClr val="CC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1800" b="1" dirty="0" smtClean="0">
                <a:solidFill>
                  <a:srgbClr val="FFFFFF"/>
                </a:solidFill>
                <a:latin typeface="Myriad Pro" charset="0"/>
                <a:ea typeface="MS Pゴシック" pitchFamily="-92" charset="-128"/>
                <a:cs typeface="+mn-cs"/>
              </a:rPr>
              <a:t>Přídatné látky</a:t>
            </a:r>
            <a:endParaRPr lang="en-GB" sz="1800" b="1" dirty="0">
              <a:solidFill>
                <a:srgbClr val="FFFFFF"/>
              </a:solidFill>
              <a:latin typeface="Myriad Pro" charset="0"/>
              <a:ea typeface="MS Pゴシック" pitchFamily="-92" charset="-128"/>
              <a:cs typeface="+mn-cs"/>
            </a:endParaRPr>
          </a:p>
        </p:txBody>
      </p:sp>
      <p:sp>
        <p:nvSpPr>
          <p:cNvPr id="14" name="Rounded Rectangle 9"/>
          <p:cNvSpPr/>
          <p:nvPr/>
        </p:nvSpPr>
        <p:spPr bwMode="auto">
          <a:xfrm>
            <a:off x="5652120" y="4581128"/>
            <a:ext cx="3491880" cy="952496"/>
          </a:xfrm>
          <a:prstGeom prst="roundRect">
            <a:avLst/>
          </a:prstGeom>
          <a:solidFill>
            <a:srgbClr val="99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1800" b="1" dirty="0" smtClean="0">
                <a:solidFill>
                  <a:srgbClr val="FFFFFF"/>
                </a:solidFill>
                <a:latin typeface="Myriad Pro" charset="0"/>
                <a:ea typeface="MS Pゴシック" pitchFamily="-92" charset="-128"/>
                <a:cs typeface="+mn-cs"/>
              </a:rPr>
              <a:t>Potraviny pro zvláštní výživu a </a:t>
            </a:r>
          </a:p>
          <a:p>
            <a:pPr algn="ctr">
              <a:defRPr/>
            </a:pPr>
            <a:r>
              <a:rPr lang="cs-CZ" sz="1800" b="1" dirty="0" smtClean="0">
                <a:solidFill>
                  <a:srgbClr val="FFFFFF"/>
                </a:solidFill>
                <a:latin typeface="Myriad Pro" charset="0"/>
                <a:ea typeface="MS Pゴシック" pitchFamily="-92" charset="-128"/>
                <a:cs typeface="+mn-cs"/>
              </a:rPr>
              <a:t>potraviny nového typu</a:t>
            </a:r>
            <a:endParaRPr lang="en-GB" sz="1800" b="1" dirty="0">
              <a:solidFill>
                <a:srgbClr val="FFFFFF"/>
              </a:solidFill>
              <a:latin typeface="Myriad Pro" charset="0"/>
              <a:ea typeface="MS Pゴシック" pitchFamily="-92" charset="-128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005374" y="6396038"/>
            <a:ext cx="1933572" cy="365920"/>
          </a:xfrm>
          <a:prstGeom prst="roundRect">
            <a:avLst/>
          </a:prstGeom>
          <a:solidFill>
            <a:srgbClr val="FF99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1800" b="1" dirty="0" smtClean="0">
                <a:solidFill>
                  <a:srgbClr val="FFFFFF"/>
                </a:solidFill>
                <a:latin typeface="Myriad Pro" charset="0"/>
                <a:ea typeface="MS Pゴシック" pitchFamily="-92" charset="-128"/>
                <a:cs typeface="+mn-cs"/>
              </a:rPr>
              <a:t>Obaly potravin </a:t>
            </a:r>
            <a:endParaRPr lang="en-GB" sz="1800" b="1" dirty="0">
              <a:solidFill>
                <a:srgbClr val="FFFFFF"/>
              </a:solidFill>
              <a:latin typeface="Myriad Pro" charset="0"/>
              <a:ea typeface="MS Pゴシック" pitchFamily="-9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04856" cy="1008063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effectLst/>
                <a:latin typeface="+mn-lt"/>
              </a:rPr>
              <a:t>Evropský úřad pro bezpečnost potravin</a:t>
            </a:r>
            <a:endParaRPr lang="cs-CZ" b="1" dirty="0">
              <a:effectLst/>
              <a:latin typeface="+mn-lt"/>
            </a:endParaRP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971600" y="2636912"/>
            <a:ext cx="7772400" cy="3816350"/>
          </a:xfrm>
        </p:spPr>
        <p:txBody>
          <a:bodyPr/>
          <a:lstStyle/>
          <a:p>
            <a:pPr marL="263525" indent="-263525" eaLnBrk="1" hangingPunct="1">
              <a:buFontTx/>
              <a:buNone/>
            </a:pPr>
            <a:r>
              <a:rPr lang="cs-CZ" sz="2000" dirty="0" smtClean="0">
                <a:cs typeface="Arial" pitchFamily="34" charset="0"/>
              </a:rPr>
              <a:t>Během 10 let existence :</a:t>
            </a:r>
          </a:p>
          <a:p>
            <a:pPr marL="263525" indent="-263525" eaLnBrk="1" hangingPunct="1"/>
            <a:r>
              <a:rPr lang="cs-CZ" sz="2000" dirty="0" smtClean="0"/>
              <a:t>posoudil více než 3000 zdravotních tvrzení</a:t>
            </a:r>
          </a:p>
          <a:p>
            <a:pPr marL="263525" indent="-263525" eaLnBrk="1" hangingPunct="1"/>
            <a:r>
              <a:rPr lang="cs-CZ" sz="2000" dirty="0" smtClean="0">
                <a:cs typeface="Arial" pitchFamily="34" charset="0"/>
              </a:rPr>
              <a:t>publikoval více než 2500 vědeckých výstupů</a:t>
            </a:r>
          </a:p>
          <a:p>
            <a:pPr marL="263525" indent="-263525" eaLnBrk="1" hangingPunct="1"/>
            <a:r>
              <a:rPr lang="cs-CZ" sz="2000" dirty="0" smtClean="0">
                <a:cs typeface="Arial" pitchFamily="34" charset="0"/>
              </a:rPr>
              <a:t>vydal více než 300 publikací</a:t>
            </a:r>
          </a:p>
          <a:p>
            <a:pPr marL="263525" indent="-263525" eaLnBrk="1" hangingPunct="1"/>
            <a:r>
              <a:rPr lang="cs-CZ" sz="2000" dirty="0" smtClean="0">
                <a:cs typeface="Arial" pitchFamily="34" charset="0"/>
              </a:rPr>
              <a:t>soustřeďuje cca 230 expertů ve vědeckých panelech a vědeckém výboru</a:t>
            </a:r>
          </a:p>
          <a:p>
            <a:pPr marL="263525" indent="-263525" eaLnBrk="1" hangingPunct="1"/>
            <a:r>
              <a:rPr lang="cs-CZ" sz="2000" dirty="0" smtClean="0">
                <a:cs typeface="Arial" pitchFamily="34" charset="0"/>
              </a:rPr>
              <a:t>397 organizací spol. dle čl. 36</a:t>
            </a:r>
          </a:p>
          <a:p>
            <a:pPr marL="263525" indent="-263525" eaLnBrk="1" hangingPunct="1"/>
            <a:r>
              <a:rPr lang="cs-CZ" sz="2000" dirty="0" smtClean="0">
                <a:cs typeface="Arial" pitchFamily="34" charset="0"/>
              </a:rPr>
              <a:t>3424 expertů v Databázi expertů EFSA (EDB)</a:t>
            </a:r>
          </a:p>
          <a:p>
            <a:pPr marL="263525" indent="-263525" eaLnBrk="1" hangingPunct="1"/>
            <a:r>
              <a:rPr lang="cs-CZ" sz="2000" dirty="0" smtClean="0">
                <a:cs typeface="Arial" pitchFamily="34" charset="0"/>
              </a:rPr>
              <a:t>více než 1000 dokumentů sdíleno mezi členskými státy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7863" y="0"/>
            <a:ext cx="5730681" cy="6858000"/>
          </a:xfrm>
          <a:prstGeom prst="rect">
            <a:avLst/>
          </a:prstGeom>
          <a:ln>
            <a:solidFill>
              <a:schemeClr val="accent3">
                <a:lumMod val="65000"/>
              </a:schemeClr>
            </a:solidFill>
          </a:ln>
          <a:effectLst/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2160588" cy="1231900"/>
          </a:xfrm>
          <a:prstGeom prst="rect">
            <a:avLst/>
          </a:prstGeom>
          <a:ln>
            <a:solidFill>
              <a:schemeClr val="accent3">
                <a:lumMod val="65000"/>
              </a:schemeClr>
            </a:solidFill>
          </a:ln>
          <a:effectLst/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0"/>
            <a:ext cx="2448272" cy="1484784"/>
          </a:xfrm>
          <a:prstGeom prst="rect">
            <a:avLst/>
          </a:prstGeom>
          <a:ln>
            <a:solidFill>
              <a:schemeClr val="accent3">
                <a:lumMod val="65000"/>
              </a:schemeClr>
            </a:solidFill>
          </a:ln>
          <a:effectLst/>
        </p:spPr>
      </p:pic>
      <p:pic>
        <p:nvPicPr>
          <p:cNvPr id="7" name="Picture 4" descr="MPj043733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0928"/>
            <a:ext cx="4609622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412875"/>
            <a:ext cx="7772400" cy="8636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latin typeface="+mn-lt"/>
              </a:rPr>
              <a:t>Děkuji za pozornost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133600"/>
            <a:ext cx="7416800" cy="36718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cs-CZ" sz="2400" dirty="0" smtClean="0"/>
              <a:t>Úřad pro potraviny – Ministerstvo zemědělství</a:t>
            </a:r>
          </a:p>
          <a:p>
            <a:pPr eaLnBrk="1" hangingPunct="1">
              <a:buFontTx/>
              <a:buNone/>
            </a:pPr>
            <a:r>
              <a:rPr lang="cs-CZ" sz="2400" u="sng" dirty="0" smtClean="0">
                <a:solidFill>
                  <a:schemeClr val="accent2"/>
                </a:solidFill>
              </a:rPr>
              <a:t>www.</a:t>
            </a:r>
            <a:r>
              <a:rPr lang="cs-CZ" sz="2400" u="sng" smtClean="0">
                <a:solidFill>
                  <a:schemeClr val="accent2"/>
                </a:solidFill>
              </a:rPr>
              <a:t>bezpecnostpotravin.cz</a:t>
            </a:r>
            <a:r>
              <a:rPr lang="cs-CZ" sz="2400" u="sng" dirty="0" smtClean="0"/>
              <a:t> </a:t>
            </a:r>
            <a:r>
              <a:rPr lang="cs-CZ" sz="2400" dirty="0" smtClean="0"/>
              <a:t>, </a:t>
            </a:r>
            <a:r>
              <a:rPr lang="cs-CZ" sz="2400" u="sng" dirty="0" smtClean="0">
                <a:solidFill>
                  <a:schemeClr val="accent2"/>
                </a:solidFill>
              </a:rPr>
              <a:t>www.</a:t>
            </a:r>
            <a:r>
              <a:rPr lang="cs-CZ" sz="2400" u="sng" dirty="0" err="1" smtClean="0">
                <a:solidFill>
                  <a:schemeClr val="accent2"/>
                </a:solidFill>
              </a:rPr>
              <a:t>eagri.cz</a:t>
            </a:r>
            <a:endParaRPr lang="cs-CZ" sz="2400" u="sng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cs-CZ" sz="2400" dirty="0" smtClean="0"/>
          </a:p>
          <a:p>
            <a:pPr eaLnBrk="1" hangingPunct="1">
              <a:buFontTx/>
              <a:buNone/>
            </a:pPr>
            <a:endParaRPr lang="cs-CZ" sz="2400" dirty="0" smtClean="0"/>
          </a:p>
          <a:p>
            <a:pPr eaLnBrk="1" hangingPunct="1">
              <a:buFontTx/>
              <a:buNone/>
            </a:pPr>
            <a:r>
              <a:rPr lang="cs-CZ" sz="2400" dirty="0" smtClean="0"/>
              <a:t>tel: 221 812 254, </a:t>
            </a:r>
            <a:r>
              <a:rPr lang="cs-CZ" sz="2400" u="sng" dirty="0" err="1" smtClean="0">
                <a:solidFill>
                  <a:schemeClr val="accent2"/>
                </a:solidFill>
              </a:rPr>
              <a:t>jitka.gotzova</a:t>
            </a:r>
            <a:r>
              <a:rPr lang="cs-CZ" sz="2400" u="sng" dirty="0" smtClean="0">
                <a:solidFill>
                  <a:schemeClr val="accent2"/>
                </a:solidFill>
              </a:rPr>
              <a:t>@mze.cz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772400" cy="3168352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effectLst/>
                <a:latin typeface="+mn-lt"/>
              </a:rPr>
              <a:t>Co děláme pro to, aby byly potraviny na trhu bezpečné</a:t>
            </a:r>
            <a:br>
              <a:rPr lang="cs-CZ" b="1" dirty="0" smtClean="0">
                <a:effectLst/>
                <a:latin typeface="+mn-lt"/>
              </a:rPr>
            </a:br>
            <a:endParaRPr lang="cs-CZ" dirty="0">
              <a:latin typeface="+mn-lt"/>
            </a:endParaRPr>
          </a:p>
        </p:txBody>
      </p:sp>
      <p:pic>
        <p:nvPicPr>
          <p:cNvPr id="3" name="il_fi" descr="http://www.riverpoolsandspas.com/Portals/42700/images/fa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3861048"/>
            <a:ext cx="2446338" cy="2595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Documents and Settings\10000055\Dokumenty\Obrázky\stavebn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64904"/>
            <a:ext cx="3744416" cy="2736304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503984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dirty="0" smtClean="0"/>
              <a:t>Sledujeme a hodnotíme rizika</a:t>
            </a:r>
            <a:endParaRPr lang="cs-CZ" sz="2400" b="1" strike="sngStrike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monitoring cizorodých látek v potravních řetězcích, 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vědecké výbory</a:t>
            </a:r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/>
              <a:t>Řídíme rizika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právní předpisy, 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úřední kontrola, 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RASFF</a:t>
            </a:r>
          </a:p>
          <a:p>
            <a:pPr eaLnBrk="1" hangingPunct="1">
              <a:lnSpc>
                <a:spcPct val="90000"/>
              </a:lnSpc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/>
              <a:t>Komunikujeme 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m</a:t>
            </a:r>
            <a:r>
              <a:rPr lang="cs-CZ" sz="2000" dirty="0" smtClean="0">
                <a:cs typeface="Times New Roman" pitchFamily="18" charset="0"/>
              </a:rPr>
              <a:t>ezi resorty, v rámci resortu, s EFSA a EK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>
                <a:cs typeface="Times New Roman" pitchFamily="18" charset="0"/>
              </a:rPr>
              <a:t>s nevládními organizacemi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>
                <a:cs typeface="Times New Roman" pitchFamily="18" charset="0"/>
              </a:rPr>
              <a:t>s o</a:t>
            </a:r>
            <a:r>
              <a:rPr lang="cs-CZ" sz="2000" dirty="0" smtClean="0"/>
              <a:t>d</a:t>
            </a:r>
            <a:r>
              <a:rPr lang="cs-CZ" sz="2000" dirty="0" smtClean="0">
                <a:cs typeface="Times New Roman" pitchFamily="18" charset="0"/>
              </a:rPr>
              <a:t>bornou i laickou ve</a:t>
            </a:r>
            <a:r>
              <a:rPr lang="cs-CZ" sz="2000" dirty="0" smtClean="0"/>
              <a:t>ř</a:t>
            </a:r>
            <a:r>
              <a:rPr lang="cs-CZ" sz="2000" dirty="0" smtClean="0">
                <a:cs typeface="Times New Roman" pitchFamily="18" charset="0"/>
              </a:rPr>
              <a:t>ejností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0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ü"/>
            </a:pPr>
            <a:endParaRPr lang="en-GB"/>
          </a:p>
        </p:txBody>
      </p:sp>
      <p:sp>
        <p:nvSpPr>
          <p:cNvPr id="48" name="Nadpis 47"/>
          <p:cNvSpPr>
            <a:spLocks noGrp="1"/>
          </p:cNvSpPr>
          <p:nvPr>
            <p:ph type="title"/>
          </p:nvPr>
        </p:nvSpPr>
        <p:spPr>
          <a:xfrm>
            <a:off x="1187624" y="0"/>
            <a:ext cx="6696744" cy="576263"/>
          </a:xfrm>
        </p:spPr>
        <p:txBody>
          <a:bodyPr/>
          <a:lstStyle/>
          <a:p>
            <a:pPr>
              <a:defRPr/>
            </a:pPr>
            <a:r>
              <a:rPr lang="cs-CZ" sz="2400" b="1" dirty="0" smtClean="0">
                <a:effectLst/>
                <a:latin typeface="+mn-lt"/>
              </a:rPr>
              <a:t>Schéma bezpečnosti potravin v ČR</a:t>
            </a:r>
            <a:endParaRPr lang="cs-CZ" sz="2400" b="1" dirty="0">
              <a:effectLst/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7704856" cy="610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7772400" cy="4319587"/>
          </a:xfrm>
        </p:spPr>
        <p:txBody>
          <a:bodyPr/>
          <a:lstStyle/>
          <a:p>
            <a:pPr eaLnBrk="1" hangingPunct="1"/>
            <a:r>
              <a:rPr lang="cs-CZ" sz="2400" dirty="0" smtClean="0"/>
              <a:t>sledování možné kontaminace potravin, krmiv </a:t>
            </a:r>
            <a:br>
              <a:rPr lang="cs-CZ" sz="2400" dirty="0" smtClean="0"/>
            </a:br>
            <a:r>
              <a:rPr lang="cs-CZ" sz="2400" dirty="0" smtClean="0"/>
              <a:t>a surovin sloužících k jejich výrobě</a:t>
            </a:r>
          </a:p>
          <a:p>
            <a:pPr eaLnBrk="1" hangingPunct="1"/>
            <a:r>
              <a:rPr lang="cs-CZ" sz="2400" dirty="0" smtClean="0"/>
              <a:t>monitorovány jsou i složky prostředí, které tuto kontaminaci mohou způsobit nebo ovlivnit </a:t>
            </a:r>
          </a:p>
          <a:p>
            <a:pPr eaLnBrk="1" hangingPunct="1"/>
            <a:r>
              <a:rPr lang="cs-CZ" sz="2400" dirty="0" smtClean="0"/>
              <a:t>provádí dozorové orgány a výzkumné ústavy</a:t>
            </a:r>
          </a:p>
          <a:p>
            <a:pPr eaLnBrk="1" hangingPunct="1"/>
            <a:r>
              <a:rPr lang="cs-CZ" sz="2400" dirty="0" smtClean="0"/>
              <a:t>časové řady od roku 1996</a:t>
            </a:r>
          </a:p>
          <a:p>
            <a:pPr eaLnBrk="1" hangingPunct="1"/>
            <a:r>
              <a:rPr lang="cs-CZ" sz="2400" dirty="0" smtClean="0"/>
              <a:t>výsledky prezentovány pomocí internetu (www.</a:t>
            </a:r>
            <a:r>
              <a:rPr lang="cs-CZ" sz="2400" dirty="0" err="1" smtClean="0"/>
              <a:t>bezpecnostpotravin.cz</a:t>
            </a:r>
            <a:r>
              <a:rPr lang="cs-CZ" sz="2400" dirty="0" smtClean="0"/>
              <a:t> , www.</a:t>
            </a:r>
            <a:r>
              <a:rPr lang="cs-CZ" sz="2400" dirty="0" err="1" smtClean="0"/>
              <a:t>eagri.cz</a:t>
            </a:r>
            <a:r>
              <a:rPr lang="cs-CZ" sz="2400" dirty="0" smtClean="0"/>
              <a:t>), </a:t>
            </a:r>
          </a:p>
          <a:p>
            <a:pPr eaLnBrk="1" hangingPunct="1"/>
            <a:endParaRPr lang="cs-CZ" sz="2400" dirty="0" smtClean="0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1196975"/>
            <a:ext cx="7772400" cy="790575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/>
                <a:latin typeface="Arial" pitchFamily="34" charset="0"/>
                <a:cs typeface="Arial" pitchFamily="34" charset="0"/>
              </a:rPr>
              <a:t>Monitoring cizorodých látek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 l="20496" t="13757" r="21819" b="5026"/>
          <a:stretch>
            <a:fillRect/>
          </a:stretch>
        </p:blipFill>
        <p:spPr>
          <a:xfrm>
            <a:off x="0" y="0"/>
            <a:ext cx="8964487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412776"/>
            <a:ext cx="7772400" cy="2976563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effectLst/>
                <a:latin typeface="+mn-lt"/>
              </a:rPr>
              <a:t>Když už vznikne problém s bezpečností potravin či krmiv, ať v ČR nebo v jiné zemi v EU,  co se děje</a:t>
            </a:r>
            <a:endParaRPr lang="cs-CZ" b="1" dirty="0">
              <a:effectLst/>
              <a:latin typeface="+mn-lt"/>
            </a:endParaRPr>
          </a:p>
        </p:txBody>
      </p:sp>
      <p:pic>
        <p:nvPicPr>
          <p:cNvPr id="3" name="il_fi" descr="http://www.riverpoolsandspas.com/Portals/42700/images/fa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4005064"/>
            <a:ext cx="2446338" cy="2595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628384" cy="864096"/>
          </a:xfrm>
        </p:spPr>
        <p:txBody>
          <a:bodyPr/>
          <a:lstStyle/>
          <a:p>
            <a:pPr>
              <a:defRPr/>
            </a:pPr>
            <a:r>
              <a:rPr lang="cs-CZ" sz="3600" b="1" dirty="0" smtClean="0">
                <a:effectLst/>
                <a:latin typeface="+mn-lt"/>
              </a:rPr>
              <a:t>Systém rychlého varování pro potraviny a krmiva (RASFF)</a:t>
            </a:r>
            <a:endParaRPr lang="cs-CZ" sz="3600" b="1" dirty="0">
              <a:effectLst/>
              <a:latin typeface="+mn-lt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1">
  <a:themeElements>
    <a:clrScheme name="Prezentace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zentace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77825" marR="0" indent="-3778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ü"/>
          <a:tabLst>
            <a:tab pos="2282825" algn="l"/>
            <a:tab pos="2857500" algn="l"/>
            <a:tab pos="3235325" algn="l"/>
          </a:tabLst>
          <a:defRPr kumimoji="0" lang="cs-CZ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77825" marR="0" indent="-3778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ü"/>
          <a:tabLst>
            <a:tab pos="2282825" algn="l"/>
            <a:tab pos="2857500" algn="l"/>
            <a:tab pos="3235325" algn="l"/>
          </a:tabLst>
          <a:defRPr kumimoji="0" lang="cs-CZ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Prezentace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Settings\benesp\Dokumenty\Prezentace\Prezentace1.ppt</Template>
  <TotalTime>8871</TotalTime>
  <Words>799</Words>
  <Application>Microsoft Office PowerPoint</Application>
  <PresentationFormat>Předvádění na obrazovce (4:3)</PresentationFormat>
  <Paragraphs>189</Paragraphs>
  <Slides>23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Prezentace1</vt:lpstr>
      <vt:lpstr> Bezpečné potraviny  na českém trhu </vt:lpstr>
      <vt:lpstr>Co si myslí spotřebitelé o potravinách na českém trhu?</vt:lpstr>
      <vt:lpstr>Co děláme pro to, aby byly potraviny na trhu bezpečné </vt:lpstr>
      <vt:lpstr>Prezentace aplikace PowerPoint</vt:lpstr>
      <vt:lpstr>Schéma bezpečnosti potravin v ČR</vt:lpstr>
      <vt:lpstr>Monitoring cizorodých látek</vt:lpstr>
      <vt:lpstr>Prezentace aplikace PowerPoint</vt:lpstr>
      <vt:lpstr>Když už vznikne problém s bezpečností potravin či krmiv, ať v ČR nebo v jiné zemi v EU,  co se děje</vt:lpstr>
      <vt:lpstr>Systém rychlého varování pro potraviny a krmiva (RASFF)</vt:lpstr>
      <vt:lpstr>Prezentace aplikace PowerPoint</vt:lpstr>
      <vt:lpstr>RASFF v ČR v roce 2012</vt:lpstr>
      <vt:lpstr>Oznámení týkající se ČR rozdělená podle typu nebezpečí</vt:lpstr>
      <vt:lpstr>Kde získáte informace z oblasti bezpečnosti potravin</vt:lpstr>
      <vt:lpstr>Prezentace aplikace PowerPoint</vt:lpstr>
      <vt:lpstr>Prezentace aplikace PowerPoint</vt:lpstr>
      <vt:lpstr>Prezentace aplikace PowerPoint</vt:lpstr>
      <vt:lpstr>Prezentace aplikace PowerPoint</vt:lpstr>
      <vt:lpstr>Evropský úřad pro bezpečnost potravin</vt:lpstr>
      <vt:lpstr>Prezentace aplikace PowerPoint</vt:lpstr>
      <vt:lpstr>Prezentace aplikace PowerPoint</vt:lpstr>
      <vt:lpstr>Evropský úřad pro bezpečnost potravin</vt:lpstr>
      <vt:lpstr>Prezentace aplikace PowerPoint</vt:lpstr>
      <vt:lpstr>Děkuji za pozornost</vt:lpstr>
    </vt:vector>
  </TitlesOfParts>
  <Company>MZe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benesp</dc:creator>
  <cp:lastModifiedBy>Beránková Jana</cp:lastModifiedBy>
  <cp:revision>393</cp:revision>
  <dcterms:created xsi:type="dcterms:W3CDTF">2005-01-20T12:27:57Z</dcterms:created>
  <dcterms:modified xsi:type="dcterms:W3CDTF">2013-09-04T13:38:30Z</dcterms:modified>
</cp:coreProperties>
</file>